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57" r:id="rId3"/>
    <p:sldId id="258" r:id="rId4"/>
    <p:sldId id="259" r:id="rId5"/>
    <p:sldId id="260" r:id="rId6"/>
    <p:sldId id="262" r:id="rId7"/>
    <p:sldId id="263" r:id="rId8"/>
    <p:sldId id="264" r:id="rId9"/>
    <p:sldId id="266" r:id="rId10"/>
    <p:sldId id="267" r:id="rId11"/>
    <p:sldId id="269" r:id="rId12"/>
    <p:sldId id="270" r:id="rId13"/>
    <p:sldId id="271" r:id="rId14"/>
    <p:sldId id="272" r:id="rId15"/>
    <p:sldId id="274" r:id="rId16"/>
    <p:sldId id="275" r:id="rId17"/>
    <p:sldId id="276" r:id="rId18"/>
    <p:sldId id="273" r:id="rId19"/>
    <p:sldId id="261" r:id="rId20"/>
    <p:sldId id="265" r:id="rId21"/>
    <p:sldId id="268"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93" autoAdjust="0"/>
  </p:normalViewPr>
  <p:slideViewPr>
    <p:cSldViewPr>
      <p:cViewPr varScale="1">
        <p:scale>
          <a:sx n="45" d="100"/>
          <a:sy n="45" d="100"/>
        </p:scale>
        <p:origin x="-1334"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80859-8024-47C6-8FB5-80820CC90B7A}" type="datetimeFigureOut">
              <a:rPr lang="tr-TR" smtClean="0"/>
              <a:pPr/>
              <a:t>28.03.2014</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3282E9-753C-4AF3-9111-0B090C397149}"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a:t>
            </a:fld>
            <a:endParaRPr lang="tr-T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CL is wm</a:t>
            </a:r>
            <a:r>
              <a:rPr lang="en-US" baseline="0" dirty="0" smtClean="0"/>
              <a:t> load…or it is the load imposed on human cognitive capacity in  general (Sweller et al., 1998) or the load imposed on limited working memory resources. There are 3 types of CL (Sweller, 1994). Earlier conceptualization included all of the CL types in the total CL calculation…However, recently, Sweller (2010), Kalyuga (2011) and Sweller et al. (2011) argued that only intrinsic and extraneous loads are additive with german load referring to the WM resources allocated for dealing with intrinsic load etc…</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10</a:t>
            </a:fld>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Baddeley</a:t>
            </a:r>
            <a:r>
              <a:rPr lang="en-US" baseline="0" dirty="0" smtClean="0"/>
              <a:t> (2003, p. 835)</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11</a:t>
            </a:fld>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CL scale:</a:t>
            </a:r>
            <a:r>
              <a:rPr lang="en-US" baseline="0" dirty="0" smtClean="0"/>
              <a:t> Leppink et al. (2014)---makes it possible to run regression due to range of scores...</a:t>
            </a:r>
          </a:p>
          <a:p>
            <a:r>
              <a:rPr lang="en-US" baseline="0" dirty="0" smtClean="0"/>
              <a:t>CoI Survey:  Arbaugh et al. (2008)…</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12</a:t>
            </a:fld>
            <a:endParaRPr lang="tr-T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Why Standard</a:t>
            </a:r>
            <a:r>
              <a:rPr lang="en-US" baseline="0" dirty="0" smtClean="0"/>
              <a:t> and hierarhical/sequential regression?</a:t>
            </a:r>
          </a:p>
          <a:p>
            <a:r>
              <a:rPr lang="en-US" baseline="0" dirty="0" smtClean="0"/>
              <a:t>Tabachnick and Fidell (2013, p. 143):</a:t>
            </a:r>
          </a:p>
          <a:p>
            <a:r>
              <a:rPr lang="en-US" baseline="0" dirty="0" smtClean="0"/>
              <a:t>*Standard regression seeks multiple correlations but it is not based on theory. Plus, it tests the predictive power of the IVs as a group.</a:t>
            </a:r>
          </a:p>
          <a:p>
            <a:r>
              <a:rPr lang="en-US" baseline="0" dirty="0" smtClean="0"/>
              <a:t>*Sequential regression is, however, based on theoretical insights making it possible to test explicit hypotheses.</a:t>
            </a:r>
          </a:p>
          <a:p>
            <a:r>
              <a:rPr lang="en-US" baseline="0" dirty="0" smtClean="0"/>
              <a:t>-So, these two are good for model testing studies.</a:t>
            </a:r>
          </a:p>
          <a:p>
            <a:r>
              <a:rPr lang="en-US" baseline="0" dirty="0" smtClean="0"/>
              <a:t>*Stepwise/statistical regression: It is good for model-building through identification and elimination of unimportant variables.</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13</a:t>
            </a:fld>
            <a:endParaRPr lang="tr-T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Non-Normality/heteroscedasticity:</a:t>
            </a:r>
          </a:p>
          <a:p>
            <a:r>
              <a:rPr lang="en-US" dirty="0" smtClean="0"/>
              <a:t>*Transformations</a:t>
            </a:r>
            <a:r>
              <a:rPr lang="en-US" baseline="0" dirty="0" smtClean="0"/>
              <a:t> such as log 10 or square root transformation</a:t>
            </a:r>
          </a:p>
          <a:p>
            <a:r>
              <a:rPr lang="en-US" baseline="0" dirty="0" smtClean="0"/>
              <a:t>*Non-parametric tests (Mann Whitney or Kruskall Wallis) based on a median split procedure.</a:t>
            </a:r>
          </a:p>
          <a:p>
            <a:r>
              <a:rPr lang="en-US" baseline="0" dirty="0" smtClean="0"/>
              <a:t>*</a:t>
            </a:r>
            <a:r>
              <a:rPr lang="en-US" dirty="0" smtClean="0"/>
              <a:t>Field</a:t>
            </a:r>
            <a:r>
              <a:rPr lang="en-US" baseline="0" dirty="0" smtClean="0"/>
              <a:t> (2009, p. 163): Rand Wilcox`s (2005) robust multiple regression analysis or any other robust techniques such as trimmed mean; bootstrapping using a new software called R.</a:t>
            </a:r>
          </a:p>
          <a:p>
            <a:r>
              <a:rPr lang="en-US" baseline="0" dirty="0" smtClean="0"/>
              <a:t>Non-LINEARITY:</a:t>
            </a:r>
          </a:p>
          <a:p>
            <a:r>
              <a:rPr lang="en-US" baseline="0" dirty="0" smtClean="0"/>
              <a:t>*Logistic regression (IVs can be either categorical or continuous but DVs needs to be categorical)</a:t>
            </a:r>
          </a:p>
          <a:p>
            <a:r>
              <a:rPr lang="en-US" baseline="0" dirty="0" smtClean="0"/>
              <a:t>*curvilinear relationships actually do not “invalidate” it “so much as weaken it”, and “ it may be necessary to include the square of the IV in the set of IVs” (Tabachnick &amp; Fidell, 2013, p. 127)</a:t>
            </a:r>
          </a:p>
        </p:txBody>
      </p:sp>
      <p:sp>
        <p:nvSpPr>
          <p:cNvPr id="4" name="3 Slayt Numarası Yer Tutucusu"/>
          <p:cNvSpPr>
            <a:spLocks noGrp="1"/>
          </p:cNvSpPr>
          <p:nvPr>
            <p:ph type="sldNum" sz="quarter" idx="10"/>
          </p:nvPr>
        </p:nvSpPr>
        <p:spPr/>
        <p:txBody>
          <a:bodyPr/>
          <a:lstStyle/>
          <a:p>
            <a:fld id="{AA3282E9-753C-4AF3-9111-0B090C397149}" type="slidenum">
              <a:rPr lang="tr-TR" smtClean="0"/>
              <a:pPr/>
              <a:t>14</a:t>
            </a:fld>
            <a:endParaRPr lang="tr-T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Multicollinearity:</a:t>
            </a:r>
          </a:p>
          <a:p>
            <a:r>
              <a:rPr lang="en-US" dirty="0" smtClean="0"/>
              <a:t>*calculating</a:t>
            </a:r>
            <a:r>
              <a:rPr lang="en-US" baseline="0" dirty="0" smtClean="0"/>
              <a:t> a composite variable out of the 2 or deleting one of them, which would depend on the reliability of each variable or logic (Tabachnick &amp; Fidell, 2013, p. 125)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*still keep them and run ridge regression (Tabachnick &amp; Fidell, 2013, p. 125)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way to go would be correlational, partial correlational, and semi-partial correlational analyses.</a:t>
            </a:r>
            <a:endParaRPr lang="en-US" dirty="0" smtClean="0"/>
          </a:p>
          <a:p>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15</a:t>
            </a:fld>
            <a:endParaRPr lang="tr-T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*Matthews, Bogle, Boles, Day, and Swan (2013) diagnosed CoI survey items that were rated “less than 3.75, or slightly less than “agree” (4)” on average were diagnosed as problematic (p. 493). So, sections in which average total presence</a:t>
            </a:r>
            <a:r>
              <a:rPr lang="en-US" sz="1200" kern="1200" baseline="0" dirty="0" smtClean="0">
                <a:solidFill>
                  <a:schemeClr val="tx1"/>
                </a:solidFill>
                <a:latin typeface="+mn-lt"/>
                <a:ea typeface="+mn-ea"/>
                <a:cs typeface="+mn-cs"/>
              </a:rPr>
              <a:t> rating is &lt; 136 were eliminated from the analyses.</a:t>
            </a:r>
          </a:p>
          <a:p>
            <a:r>
              <a:rPr lang="en-US" sz="1200" kern="1200" baseline="0" dirty="0" smtClean="0">
                <a:solidFill>
                  <a:schemeClr val="tx1"/>
                </a:solidFill>
                <a:latin typeface="+mn-lt"/>
                <a:ea typeface="+mn-ea"/>
                <a:cs typeface="+mn-cs"/>
              </a:rPr>
              <a:t>*Temporal precedence: no causality and no directionality…</a:t>
            </a:r>
          </a:p>
          <a:p>
            <a:r>
              <a:rPr lang="en-US" sz="1200" kern="1200" baseline="0" dirty="0" smtClean="0">
                <a:solidFill>
                  <a:schemeClr val="tx1"/>
                </a:solidFill>
                <a:latin typeface="+mn-lt"/>
                <a:ea typeface="+mn-ea"/>
                <a:cs typeface="+mn-cs"/>
              </a:rPr>
              <a:t>*History effect: it is retrospective</a:t>
            </a:r>
          </a:p>
          <a:p>
            <a:r>
              <a:rPr lang="en-US" sz="1200" kern="1200" baseline="0" dirty="0" smtClean="0">
                <a:solidFill>
                  <a:schemeClr val="tx1"/>
                </a:solidFill>
                <a:latin typeface="+mn-lt"/>
                <a:ea typeface="+mn-ea"/>
                <a:cs typeface="+mn-cs"/>
              </a:rPr>
              <a:t>*Temporal validity</a:t>
            </a:r>
          </a:p>
          <a:p>
            <a:r>
              <a:rPr lang="en-US" sz="1200" kern="1200" baseline="0" dirty="0" smtClean="0">
                <a:solidFill>
                  <a:schemeClr val="tx1"/>
                </a:solidFill>
                <a:latin typeface="+mn-lt"/>
                <a:ea typeface="+mn-ea"/>
                <a:cs typeface="+mn-cs"/>
              </a:rPr>
              <a:t>Cross validation: Adjusted R square/data splitting/another sample</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16</a:t>
            </a:fld>
            <a:endParaRPr lang="tr-T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17</a:t>
            </a:fld>
            <a:endParaRPr lang="tr-T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20</a:t>
            </a:fld>
            <a:endParaRPr lang="tr-T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21</a:t>
            </a:fld>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Pic from</a:t>
            </a:r>
            <a:r>
              <a:rPr lang="en-US" baseline="0" dirty="0" smtClean="0"/>
              <a:t> PPT 2007 gallery</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2</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*The</a:t>
            </a:r>
            <a:r>
              <a:rPr lang="en-US" baseline="0" dirty="0" smtClean="0"/>
              <a:t> purpose of this study is to examine the relationships between the presences and cognitive load from a predictive validity perspective. </a:t>
            </a:r>
          </a:p>
          <a:p>
            <a:r>
              <a:rPr lang="en-US" baseline="0" dirty="0" smtClean="0"/>
              <a:t>*It is assumed that presences can both impose a certain amount of CL on limited WM resources, and can help to reduce it to manageable levels thereby enhancing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*CP: </a:t>
            </a:r>
            <a:r>
              <a:rPr lang="en-US" dirty="0" smtClean="0"/>
              <a:t>Constructing meaning through reflective and critical discourse</a:t>
            </a:r>
            <a:r>
              <a:rPr lang="tr-TR" dirty="0" smtClean="0"/>
              <a:t>.</a:t>
            </a:r>
            <a:endParaRPr lang="en-US" dirty="0" smtClean="0"/>
          </a:p>
          <a:p>
            <a:r>
              <a:rPr lang="en-US" baseline="0" dirty="0" smtClean="0"/>
              <a:t>*</a:t>
            </a:r>
            <a:r>
              <a:rPr lang="en-US" dirty="0" smtClean="0"/>
              <a:t>TP:</a:t>
            </a:r>
            <a:r>
              <a:rPr lang="en-US" baseline="0" dirty="0" smtClean="0"/>
              <a:t> E</a:t>
            </a:r>
            <a:r>
              <a:rPr lang="en-US" dirty="0" smtClean="0"/>
              <a:t>ncouraging social and cognitive processes to foster learning through design &amp;organization, facilitation and direct instruction.</a:t>
            </a:r>
          </a:p>
          <a:p>
            <a:r>
              <a:rPr lang="en-US" baseline="0" dirty="0" smtClean="0"/>
              <a:t>*SP: T</a:t>
            </a:r>
            <a:r>
              <a:rPr lang="en-US" dirty="0" smtClean="0"/>
              <a:t>he extent to which learners present themselves as real people in a learning environment in such a way that it</a:t>
            </a:r>
            <a:r>
              <a:rPr lang="en-US" baseline="0" dirty="0" smtClean="0"/>
              <a:t> encourages CP.</a:t>
            </a:r>
          </a:p>
          <a:p>
            <a:r>
              <a:rPr lang="en-US" baseline="0" dirty="0" smtClean="0"/>
              <a:t>Pics from PPT 2007 gallery</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3</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Regarding</a:t>
            </a:r>
            <a:r>
              <a:rPr lang="en-US" baseline="0" dirty="0" smtClean="0"/>
              <a:t> each CL type, I have two types of research questions. Each type has its own primary and secondary research question. The 1</a:t>
            </a:r>
            <a:r>
              <a:rPr lang="en-US" baseline="30000" dirty="0" smtClean="0"/>
              <a:t>st</a:t>
            </a:r>
            <a:r>
              <a:rPr lang="en-US" baseline="0" dirty="0" smtClean="0"/>
              <a:t> type asks how well each presence  can predict CL at the end of a fully online learning experience and which one is the best predictor.</a:t>
            </a:r>
          </a:p>
          <a:p>
            <a:r>
              <a:rPr lang="en-US" baseline="0" dirty="0" smtClean="0"/>
              <a:t>Pic from PPT 2007 gallery</a:t>
            </a:r>
          </a:p>
          <a:p>
            <a:r>
              <a:rPr lang="en-US" baseline="0" dirty="0" smtClean="0"/>
              <a:t>*The main question will be examined by running STANDARD MULTIPLE REGRESSION…The higher Beta value tell me the best predictor of all involved in the analysis as well thus answering the secondary research question…The reason is Beta value for each variable indicates the unique contribution to explaining the dependent variable when other variables are controlled for…</a:t>
            </a:r>
          </a:p>
        </p:txBody>
      </p:sp>
      <p:sp>
        <p:nvSpPr>
          <p:cNvPr id="4" name="3 Slayt Numarası Yer Tutucusu"/>
          <p:cNvSpPr>
            <a:spLocks noGrp="1"/>
          </p:cNvSpPr>
          <p:nvPr>
            <p:ph type="sldNum" sz="quarter" idx="10"/>
          </p:nvPr>
        </p:nvSpPr>
        <p:spPr/>
        <p:txBody>
          <a:bodyPr/>
          <a:lstStyle/>
          <a:p>
            <a:fld id="{AA3282E9-753C-4AF3-9111-0B090C397149}" type="slidenum">
              <a:rPr lang="tr-TR" smtClean="0"/>
              <a:pPr/>
              <a:t>4</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Akyol and Garrison (2008) stated that they employed perceived satisfaction and learning as variables assuming that this would help differentiate between the “roles of social and cognitive presence” (p. 14). These</a:t>
            </a:r>
            <a:r>
              <a:rPr lang="en-US" sz="1200" kern="1200" baseline="0" dirty="0" smtClean="0">
                <a:solidFill>
                  <a:schemeClr val="tx1"/>
                </a:solidFill>
                <a:latin typeface="+mn-lt"/>
                <a:ea typeface="+mn-ea"/>
                <a:cs typeface="+mn-cs"/>
              </a:rPr>
              <a:t> bring us to the second type of research questions employed in the present study. </a:t>
            </a:r>
          </a:p>
          <a:p>
            <a:r>
              <a:rPr lang="en-US" sz="1200" kern="1200" baseline="0" dirty="0" smtClean="0">
                <a:solidFill>
                  <a:schemeClr val="tx1"/>
                </a:solidFill>
                <a:latin typeface="+mn-lt"/>
                <a:ea typeface="+mn-ea"/>
                <a:cs typeface="+mn-cs"/>
              </a:rPr>
              <a:t>Pic from ppt 2007 gallery</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5</a:t>
            </a:fld>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The second type also has a primary and secondary research</a:t>
            </a:r>
            <a:r>
              <a:rPr lang="en-US" baseline="0" dirty="0" smtClean="0"/>
              <a:t> questions, which will be answered through HIERARCHICAL REGRESSION…This will include entering learners and satisfaction as a block  into the analysis thus controlling for these variables…Since Akyol and garrison (2008) reported higher correlations between satisfaction and the presences, it will be entered into the analysis first and then perceived learning… </a:t>
            </a:r>
          </a:p>
          <a:p>
            <a:r>
              <a:rPr lang="en-US" baseline="0" dirty="0" smtClean="0"/>
              <a:t>Pic from ppt 2007 gallery</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6</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research questions and the problems has been specified through these 3 main hypotheses. </a:t>
            </a:r>
          </a:p>
          <a:p>
            <a:r>
              <a:rPr lang="en-US" sz="1200" kern="1200" baseline="0" dirty="0" smtClean="0">
                <a:solidFill>
                  <a:schemeClr val="tx1"/>
                </a:solidFill>
                <a:latin typeface="+mn-lt"/>
                <a:ea typeface="+mn-ea"/>
                <a:cs typeface="+mn-cs"/>
              </a:rPr>
              <a:t>Pic from ppt 2007 gallery</a:t>
            </a:r>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7</a:t>
            </a:fld>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r>
              <a:rPr lang="en-US" dirty="0" smtClean="0"/>
              <a:t>Rationale/significance/importance</a:t>
            </a:r>
            <a:r>
              <a:rPr lang="en-US" baseline="0" dirty="0" smtClean="0"/>
              <a:t> of this research…Why cognitive load? Why the CoI? This work would provide more validity evidence for both theories… In other words, both theories , even though they are informed by different theoretical foundations CLT by Cognitivism-Schema Theory, and CoI by social-constructivism, can provide further insights into theoretical validity of each other…CLT has been guiding design and development of multimedia instruction largely and CoI has been influencing online learning/education…They also impacted research studies as well. So, both theories speak to both research and practice. Therefore, insights provided by this research, especially those regarding how the presences can calibrate CL (as a whole construct) may lead to better design and development of learning materials and enviroments as well as research to be done on them.</a:t>
            </a:r>
          </a:p>
          <a:p>
            <a:r>
              <a:rPr lang="en-US" baseline="0" dirty="0" smtClean="0"/>
              <a:t>Why CL?</a:t>
            </a:r>
          </a:p>
          <a:p>
            <a:r>
              <a:rPr lang="en-US" baseline="0" dirty="0" smtClean="0"/>
              <a:t>*I am professionally interested in CL and I think it can contribute to the CoI research agenda.</a:t>
            </a:r>
          </a:p>
          <a:p>
            <a:r>
              <a:rPr lang="en-US" baseline="0" dirty="0" smtClean="0"/>
              <a:t>*</a:t>
            </a:r>
            <a:r>
              <a:rPr lang="en-US" sz="1200" kern="1200" dirty="0" smtClean="0">
                <a:solidFill>
                  <a:schemeClr val="tx1"/>
                </a:solidFill>
                <a:latin typeface="+mn-lt"/>
                <a:ea typeface="+mn-ea"/>
                <a:cs typeface="+mn-cs"/>
              </a:rPr>
              <a:t>Gutting (2012) argued that “The strongest support for a theory comes from its ability to correctly predict data that it was not designed to explain.” (para. 7).</a:t>
            </a:r>
          </a:p>
          <a:p>
            <a:r>
              <a:rPr lang="en-US" sz="1200" kern="1200" dirty="0" smtClean="0">
                <a:solidFill>
                  <a:schemeClr val="tx1"/>
                </a:solidFill>
                <a:latin typeface="+mn-lt"/>
                <a:ea typeface="+mn-ea"/>
                <a:cs typeface="+mn-cs"/>
              </a:rPr>
              <a:t>Why CoI?</a:t>
            </a:r>
          </a:p>
          <a:p>
            <a:r>
              <a:rPr lang="en-US" sz="1200" kern="1200" dirty="0" smtClean="0">
                <a:solidFill>
                  <a:schemeClr val="tx1"/>
                </a:solidFill>
                <a:latin typeface="+mn-lt"/>
                <a:ea typeface="+mn-ea"/>
                <a:cs typeface="+mn-cs"/>
              </a:rPr>
              <a:t>*Garrison (2011) claimed</a:t>
            </a:r>
            <a:r>
              <a:rPr lang="en-US" sz="1200" kern="1200" baseline="0" dirty="0" smtClean="0">
                <a:solidFill>
                  <a:schemeClr val="tx1"/>
                </a:solidFill>
                <a:latin typeface="+mn-lt"/>
                <a:ea typeface="+mn-ea"/>
                <a:cs typeface="+mn-cs"/>
              </a:rPr>
              <a:t> that the CoI Framework ahs already started to become a theory.</a:t>
            </a:r>
          </a:p>
          <a:p>
            <a:r>
              <a:rPr lang="en-US" sz="1200" kern="1200" baseline="0" dirty="0" smtClean="0">
                <a:solidFill>
                  <a:schemeClr val="tx1"/>
                </a:solidFill>
                <a:latin typeface="+mn-lt"/>
                <a:ea typeface="+mn-ea"/>
                <a:cs typeface="+mn-cs"/>
              </a:rPr>
              <a:t>*garrison (2013) stated that we are in need of further validation work to be done on the CoI.</a:t>
            </a:r>
          </a:p>
          <a:p>
            <a:r>
              <a:rPr lang="en-US" sz="1200" kern="1200" baseline="0" dirty="0" smtClean="0">
                <a:solidFill>
                  <a:schemeClr val="tx1"/>
                </a:solidFill>
                <a:latin typeface="+mn-lt"/>
                <a:ea typeface="+mn-ea"/>
                <a:cs typeface="+mn-cs"/>
              </a:rPr>
              <a:t>Speaking of these two theoretical orientations, all these would bring  us to what they are…</a:t>
            </a:r>
            <a:endParaRPr lang="en-US" sz="1200" kern="1200" dirty="0" smtClean="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AA3282E9-753C-4AF3-9111-0B090C397149}" type="slidenum">
              <a:rPr lang="tr-TR" smtClean="0"/>
              <a:pPr/>
              <a:t>8</a:t>
            </a:fld>
            <a:endParaRPr lang="tr-T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dirty="0" smtClean="0"/>
              <a:t>The</a:t>
            </a:r>
            <a:r>
              <a:rPr lang="en-US" baseline="0" dirty="0" smtClean="0"/>
              <a:t> story started in asynchronous online discussions…</a:t>
            </a:r>
            <a:r>
              <a:rPr lang="en-US" dirty="0" smtClean="0"/>
              <a:t>At the heart of the CoI Framework is the construct of presence.  According to the CoI, a meaningful learning experiences consists of al three of these as also shown by the diagram…Effective</a:t>
            </a:r>
            <a:r>
              <a:rPr lang="en-US" baseline="0" dirty="0" smtClean="0"/>
              <a:t> learning occurs in the intersection of all these presences (garrison et al, 2000, 2001).</a:t>
            </a:r>
            <a:endParaRPr lang="en-US" dirty="0" smtClean="0"/>
          </a:p>
          <a:p>
            <a:endParaRPr lang="tr-TR" dirty="0"/>
          </a:p>
        </p:txBody>
      </p:sp>
      <p:sp>
        <p:nvSpPr>
          <p:cNvPr id="4" name="3 Slayt Numarası Yer Tutucusu"/>
          <p:cNvSpPr>
            <a:spLocks noGrp="1"/>
          </p:cNvSpPr>
          <p:nvPr>
            <p:ph type="sldNum" sz="quarter" idx="10"/>
          </p:nvPr>
        </p:nvSpPr>
        <p:spPr/>
        <p:txBody>
          <a:bodyPr/>
          <a:lstStyle/>
          <a:p>
            <a:fld id="{AA3282E9-753C-4AF3-9111-0B090C397149}" type="slidenum">
              <a:rPr lang="tr-TR" smtClean="0"/>
              <a:pPr/>
              <a:t>9</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EDF5BE1-5A32-4079-AAEE-B3BB37D3BED4}" type="datetime1">
              <a:rPr lang="tr-TR" smtClean="0"/>
              <a:pPr/>
              <a:t>28.03.2014</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937A02C-3F6A-4FE7-AC18-CAB70A40D813}" type="datetime1">
              <a:rPr lang="tr-TR" smtClean="0"/>
              <a:pPr/>
              <a:t>28.03.2014</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E215C55-84F3-41E3-BBA2-91613280BBFF}" type="datetime1">
              <a:rPr lang="tr-TR" smtClean="0"/>
              <a:pPr/>
              <a:t>28.03.2014</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34C02F0-BB9F-4796-A469-C51BE66D5877}" type="datetime1">
              <a:rPr lang="tr-TR" smtClean="0"/>
              <a:pPr/>
              <a:t>28.03.2014</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9FEC961-B033-4953-A384-132A0F916AFB}" type="datetime1">
              <a:rPr lang="tr-TR" smtClean="0"/>
              <a:pPr/>
              <a:t>28.03.2014</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9A42B02-FFDA-4D68-B14E-8D7B853ABCB9}" type="datetime1">
              <a:rPr lang="tr-TR" smtClean="0"/>
              <a:pPr/>
              <a:t>28.03.2014</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802E337-079E-48A8-9755-8974D7DDBFB1}" type="datetime1">
              <a:rPr lang="tr-TR" smtClean="0"/>
              <a:pPr/>
              <a:t>28.03.2014</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6946A9E-3822-4DB9-8164-FB9EC55B1568}" type="datetime1">
              <a:rPr lang="tr-TR" smtClean="0"/>
              <a:pPr/>
              <a:t>28.03.2014</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EB9B699-4213-41BC-9105-E576E4563810}" type="datetime1">
              <a:rPr lang="tr-TR" smtClean="0"/>
              <a:pPr/>
              <a:t>28.03.2014</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47F4BF4-4754-4BB2-BC40-D466B7B2E322}" type="datetime1">
              <a:rPr lang="tr-TR" smtClean="0"/>
              <a:pPr/>
              <a:t>28.03.2014</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98ABA254-E1B9-4BE3-AD29-15C9F17C5F0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59C36C5-FBCB-48E3-9209-994B2CF0A2A3}" type="datetime1">
              <a:rPr lang="tr-TR" smtClean="0"/>
              <a:pPr/>
              <a:t>28.03.2014</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98ABA254-E1B9-4BE3-AD29-15C9F17C5F0D}"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734E2E-BA4F-41E8-9E81-7667198E5568}" type="datetime1">
              <a:rPr lang="tr-TR" smtClean="0"/>
              <a:pPr/>
              <a:t>28.03.2014</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ABA254-E1B9-4BE3-AD29-15C9F17C5F0D}"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914400"/>
            <a:ext cx="8537448" cy="3124200"/>
          </a:xfrm>
        </p:spPr>
        <p:txBody>
          <a:bodyPr>
            <a:noAutofit/>
          </a:bodyPr>
          <a:lstStyle/>
          <a:p>
            <a:pPr algn="ctr"/>
            <a:r>
              <a:rPr lang="en-US" sz="5200" dirty="0" smtClean="0">
                <a:solidFill>
                  <a:schemeClr val="tx1"/>
                </a:solidFill>
                <a:effectLst/>
                <a:latin typeface="Garamond" pitchFamily="18" charset="0"/>
              </a:rPr>
              <a:t>Predictive validity of teaching, social and cognitive presence for cognitive load</a:t>
            </a:r>
            <a:endParaRPr lang="tr-TR" sz="5200" dirty="0">
              <a:solidFill>
                <a:schemeClr val="tx1"/>
              </a:solidFill>
              <a:effectLst/>
              <a:latin typeface="Garamond" pitchFamily="18" charset="0"/>
            </a:endParaRPr>
          </a:p>
        </p:txBody>
      </p:sp>
      <p:sp>
        <p:nvSpPr>
          <p:cNvPr id="3" name="2 Alt Başlık"/>
          <p:cNvSpPr>
            <a:spLocks noGrp="1"/>
          </p:cNvSpPr>
          <p:nvPr>
            <p:ph type="subTitle" idx="1"/>
          </p:nvPr>
        </p:nvSpPr>
        <p:spPr>
          <a:xfrm rot="20613208">
            <a:off x="4116682" y="4956624"/>
            <a:ext cx="3268848" cy="736452"/>
          </a:xfrm>
        </p:spPr>
        <p:txBody>
          <a:bodyPr/>
          <a:lstStyle/>
          <a:p>
            <a:r>
              <a:rPr lang="en-US" b="1" dirty="0" smtClean="0">
                <a:latin typeface="Garamond" pitchFamily="18" charset="0"/>
              </a:rPr>
              <a:t>by Kadir Kozan</a:t>
            </a:r>
            <a:endParaRPr lang="tr-TR" b="1" dirty="0">
              <a:latin typeface="Garamond" pitchFamily="18" charset="0"/>
            </a:endParaRPr>
          </a:p>
        </p:txBody>
      </p:sp>
      <p:pic>
        <p:nvPicPr>
          <p:cNvPr id="6" name="5 Resim" descr="bennnnnnnnn.jpg"/>
          <p:cNvPicPr>
            <a:picLocks noChangeAspect="1"/>
          </p:cNvPicPr>
          <p:nvPr/>
        </p:nvPicPr>
        <p:blipFill>
          <a:blip r:embed="rId3" cstate="print"/>
          <a:stretch>
            <a:fillRect/>
          </a:stretch>
        </p:blipFill>
        <p:spPr>
          <a:xfrm rot="1151607">
            <a:off x="7114274" y="4141808"/>
            <a:ext cx="1671845" cy="2564786"/>
          </a:xfrm>
          <a:prstGeom prst="rect">
            <a:avLst/>
          </a:prstGeom>
        </p:spPr>
      </p:pic>
      <p:sp>
        <p:nvSpPr>
          <p:cNvPr id="5" name="4 Slayt Numarası Yer Tutucusu"/>
          <p:cNvSpPr>
            <a:spLocks noGrp="1"/>
          </p:cNvSpPr>
          <p:nvPr>
            <p:ph type="sldNum" sz="quarter" idx="12"/>
          </p:nvPr>
        </p:nvSpPr>
        <p:spPr/>
        <p:txBody>
          <a:bodyPr/>
          <a:lstStyle/>
          <a:p>
            <a:fld id="{98ABA254-E1B9-4BE3-AD29-15C9F17C5F0D}" type="slidenum">
              <a:rPr lang="tr-TR" smtClean="0"/>
              <a:pPr/>
              <a:t>1</a:t>
            </a:fld>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Resim"/>
          <p:cNvPicPr/>
          <p:nvPr/>
        </p:nvPicPr>
        <p:blipFill>
          <a:blip r:embed="rId3" cstate="print"/>
          <a:srcRect/>
          <a:stretch>
            <a:fillRect/>
          </a:stretch>
        </p:blipFill>
        <p:spPr bwMode="auto">
          <a:xfrm>
            <a:off x="0" y="1219200"/>
            <a:ext cx="9144000" cy="5638800"/>
          </a:xfrm>
          <a:prstGeom prst="rect">
            <a:avLst/>
          </a:prstGeom>
          <a:noFill/>
          <a:ln w="9525">
            <a:noFill/>
            <a:miter lim="800000"/>
            <a:headEnd/>
            <a:tailEnd/>
          </a:ln>
        </p:spPr>
      </p:pic>
      <p:sp>
        <p:nvSpPr>
          <p:cNvPr id="2" name="1 Başlık"/>
          <p:cNvSpPr>
            <a:spLocks noGrp="1"/>
          </p:cNvSpPr>
          <p:nvPr>
            <p:ph type="title"/>
          </p:nvPr>
        </p:nvSpPr>
        <p:spPr>
          <a:xfrm>
            <a:off x="304800" y="228600"/>
            <a:ext cx="8229600" cy="1143000"/>
          </a:xfrm>
        </p:spPr>
        <p:txBody>
          <a:bodyPr>
            <a:normAutofit/>
          </a:bodyPr>
          <a:lstStyle/>
          <a:p>
            <a:r>
              <a:rPr lang="en-US" sz="4100" b="1" dirty="0" smtClean="0">
                <a:solidFill>
                  <a:schemeClr val="tx1"/>
                </a:solidFill>
                <a:latin typeface="Garamond" pitchFamily="18" charset="0"/>
              </a:rPr>
              <a:t>CL Theory</a:t>
            </a:r>
            <a:endParaRPr lang="tr-TR" sz="4100" b="1" dirty="0">
              <a:solidFill>
                <a:schemeClr val="tx1"/>
              </a:solidFill>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10</a:t>
            </a:fld>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0" y="1143000"/>
            <a:ext cx="9144000" cy="5715000"/>
          </a:xfrm>
          <a:prstGeom prst="rect">
            <a:avLst/>
          </a:prstGeom>
          <a:noFill/>
          <a:ln w="9525">
            <a:noFill/>
            <a:round/>
            <a:headEnd/>
            <a:tailEnd/>
          </a:ln>
          <a:effectLst/>
        </p:spPr>
      </p:pic>
      <p:sp>
        <p:nvSpPr>
          <p:cNvPr id="2" name="1 Başlık"/>
          <p:cNvSpPr>
            <a:spLocks noGrp="1"/>
          </p:cNvSpPr>
          <p:nvPr>
            <p:ph type="title"/>
          </p:nvPr>
        </p:nvSpPr>
        <p:spPr>
          <a:xfrm>
            <a:off x="457200" y="0"/>
            <a:ext cx="8229600" cy="1143000"/>
          </a:xfrm>
        </p:spPr>
        <p:txBody>
          <a:bodyPr>
            <a:normAutofit/>
          </a:bodyPr>
          <a:lstStyle/>
          <a:p>
            <a:r>
              <a:rPr lang="en-US" sz="2400" b="1" dirty="0" smtClean="0">
                <a:solidFill>
                  <a:schemeClr val="tx1"/>
                </a:solidFill>
                <a:latin typeface="Garamond" pitchFamily="18" charset="0"/>
              </a:rPr>
              <a:t>Working Memory</a:t>
            </a:r>
            <a:endParaRPr lang="tr-TR" sz="2400" b="1" dirty="0">
              <a:solidFill>
                <a:schemeClr val="tx1"/>
              </a:solidFill>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11</a:t>
            </a:fld>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304800"/>
            <a:ext cx="8229600" cy="1143000"/>
          </a:xfrm>
        </p:spPr>
        <p:txBody>
          <a:bodyPr>
            <a:normAutofit/>
          </a:bodyPr>
          <a:lstStyle/>
          <a:p>
            <a:r>
              <a:rPr lang="en-US" sz="4100" b="1" dirty="0" smtClean="0">
                <a:solidFill>
                  <a:schemeClr val="tx1"/>
                </a:solidFill>
                <a:latin typeface="Garamond" pitchFamily="18" charset="0"/>
              </a:rPr>
              <a:t>Data Collection</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0" y="1447800"/>
            <a:ext cx="8610600" cy="5410200"/>
          </a:xfrm>
        </p:spPr>
        <p:txBody>
          <a:bodyPr>
            <a:normAutofit/>
          </a:bodyPr>
          <a:lstStyle/>
          <a:p>
            <a:r>
              <a:rPr lang="en-US" b="1" dirty="0" smtClean="0">
                <a:latin typeface="Garamond" pitchFamily="18" charset="0"/>
              </a:rPr>
              <a:t>Correlational Prediction Design</a:t>
            </a:r>
          </a:p>
          <a:p>
            <a:r>
              <a:rPr lang="en-US" b="1" dirty="0" smtClean="0">
                <a:latin typeface="Garamond" pitchFamily="18" charset="0"/>
              </a:rPr>
              <a:t>Context: A fully online LDT program + 4 elective courses</a:t>
            </a:r>
          </a:p>
          <a:p>
            <a:r>
              <a:rPr lang="en-US" b="1" dirty="0" smtClean="0">
                <a:latin typeface="Garamond" pitchFamily="18" charset="0"/>
              </a:rPr>
              <a:t>Purposive sampling</a:t>
            </a:r>
          </a:p>
          <a:p>
            <a:r>
              <a:rPr lang="en-US" b="1" dirty="0" smtClean="0">
                <a:latin typeface="Garamond" pitchFamily="18" charset="0"/>
              </a:rPr>
              <a:t>Participants: off-campus professionals</a:t>
            </a:r>
          </a:p>
          <a:p>
            <a:r>
              <a:rPr lang="en-US" b="1" dirty="0" smtClean="0">
                <a:latin typeface="Garamond" pitchFamily="18" charset="0"/>
              </a:rPr>
              <a:t>Instrumentation:</a:t>
            </a:r>
          </a:p>
          <a:p>
            <a:pPr marL="577850" indent="-273050">
              <a:buFont typeface="Courier New" pitchFamily="49" charset="0"/>
              <a:buChar char="o"/>
            </a:pPr>
            <a:r>
              <a:rPr lang="en-US" b="1" dirty="0" smtClean="0">
                <a:latin typeface="Garamond" pitchFamily="18" charset="0"/>
              </a:rPr>
              <a:t>The CL survey </a:t>
            </a:r>
          </a:p>
          <a:p>
            <a:pPr marL="577850" indent="-273050">
              <a:buFont typeface="Courier New" pitchFamily="49" charset="0"/>
              <a:buChar char="o"/>
            </a:pPr>
            <a:r>
              <a:rPr lang="en-US" b="1" dirty="0" smtClean="0">
                <a:latin typeface="Garamond" pitchFamily="18" charset="0"/>
              </a:rPr>
              <a:t>The CoI survey</a:t>
            </a:r>
          </a:p>
          <a:p>
            <a:pPr marL="577850" indent="-273050">
              <a:buFont typeface="Courier New" pitchFamily="49" charset="0"/>
              <a:buChar char="o"/>
            </a:pPr>
            <a:r>
              <a:rPr lang="en-US" b="1" dirty="0" smtClean="0">
                <a:latin typeface="Garamond" pitchFamily="18" charset="0"/>
              </a:rPr>
              <a:t>Learning satisfaction &amp; Perceived Learning Survey</a:t>
            </a:r>
          </a:p>
          <a:p>
            <a:pPr marL="577850" indent="-273050">
              <a:buFont typeface="Courier New" pitchFamily="49" charset="0"/>
              <a:buChar char="o"/>
            </a:pPr>
            <a:r>
              <a:rPr lang="en-US" b="1" dirty="0" smtClean="0">
                <a:latin typeface="Garamond" pitchFamily="18" charset="0"/>
              </a:rPr>
              <a:t>Demographics  Survey</a:t>
            </a:r>
          </a:p>
          <a:p>
            <a:pPr marL="865188" indent="-273050">
              <a:buFont typeface="Wingdings" pitchFamily="2" charset="2"/>
              <a:buChar char="Ø"/>
            </a:pPr>
            <a:r>
              <a:rPr lang="en-US" b="1" dirty="0" smtClean="0">
                <a:latin typeface="Garamond" pitchFamily="18" charset="0"/>
              </a:rPr>
              <a:t>Participants</a:t>
            </a:r>
          </a:p>
          <a:p>
            <a:pPr marL="865188" indent="-273050">
              <a:buFont typeface="Wingdings" pitchFamily="2" charset="2"/>
              <a:buChar char="Ø"/>
            </a:pPr>
            <a:r>
              <a:rPr lang="en-US" b="1" dirty="0" smtClean="0">
                <a:latin typeface="Garamond" pitchFamily="18" charset="0"/>
              </a:rPr>
              <a:t>Instructors</a:t>
            </a:r>
          </a:p>
          <a:p>
            <a:pPr marL="577850" indent="-273050">
              <a:buFont typeface="Courier New" pitchFamily="49" charset="0"/>
              <a:buChar char="o"/>
            </a:pPr>
            <a:endParaRPr lang="en-US" b="1" dirty="0" smtClean="0">
              <a:latin typeface="Garamond" pitchFamily="18" charset="0"/>
            </a:endParaRPr>
          </a:p>
          <a:p>
            <a:pPr marL="577850" indent="-273050">
              <a:buFont typeface="Courier New" pitchFamily="49" charset="0"/>
              <a:buChar char="o"/>
            </a:pPr>
            <a:endParaRPr lang="en-US" b="1" dirty="0" smtClean="0">
              <a:latin typeface="Garamond" pitchFamily="18" charset="0"/>
            </a:endParaRPr>
          </a:p>
          <a:p>
            <a:endParaRPr lang="en-US" b="1" dirty="0" smtClean="0">
              <a:latin typeface="Garamond" pitchFamily="18" charset="0"/>
            </a:endParaRPr>
          </a:p>
          <a:p>
            <a:endParaRPr lang="en-US" b="1" dirty="0" smtClean="0">
              <a:latin typeface="Garamond" pitchFamily="18" charset="0"/>
            </a:endParaRPr>
          </a:p>
          <a:p>
            <a:endParaRPr lang="tr-TR" b="1" dirty="0">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12</a:t>
            </a:fld>
            <a:endParaRPr lang="tr-TR" dirty="0"/>
          </a:p>
        </p:txBody>
      </p:sp>
      <p:pic>
        <p:nvPicPr>
          <p:cNvPr id="1029" name="Picture 5" descr="C:\Users\tatanka iyotake\AppData\Local\Microsoft\Windows\Temporary Internet Files\Content.IE5\DL72PQ6M\MC900241081[1].wmf"/>
          <p:cNvPicPr>
            <a:picLocks noChangeAspect="1" noChangeArrowheads="1"/>
          </p:cNvPicPr>
          <p:nvPr/>
        </p:nvPicPr>
        <p:blipFill>
          <a:blip r:embed="rId3" cstate="print"/>
          <a:srcRect/>
          <a:stretch>
            <a:fillRect/>
          </a:stretch>
        </p:blipFill>
        <p:spPr bwMode="auto">
          <a:xfrm rot="19226961">
            <a:off x="7606731" y="-70481"/>
            <a:ext cx="1042808" cy="192797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533400"/>
            <a:ext cx="8229600" cy="1143000"/>
          </a:xfrm>
        </p:spPr>
        <p:txBody>
          <a:bodyPr>
            <a:normAutofit/>
          </a:bodyPr>
          <a:lstStyle/>
          <a:p>
            <a:r>
              <a:rPr lang="en-US" sz="4100" b="1" dirty="0" smtClean="0">
                <a:solidFill>
                  <a:schemeClr val="tx1"/>
                </a:solidFill>
                <a:latin typeface="Garamond" pitchFamily="18" charset="0"/>
              </a:rPr>
              <a:t>Data Analysis</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0" y="1905000"/>
            <a:ext cx="9144000" cy="4191000"/>
          </a:xfrm>
        </p:spPr>
        <p:txBody>
          <a:bodyPr>
            <a:normAutofit/>
          </a:bodyPr>
          <a:lstStyle/>
          <a:p>
            <a:r>
              <a:rPr lang="en-US" b="1" dirty="0" smtClean="0">
                <a:latin typeface="Garamond" pitchFamily="18" charset="0"/>
              </a:rPr>
              <a:t>Differences between the courses/sections: 2-way ANOVAS</a:t>
            </a:r>
          </a:p>
          <a:p>
            <a:r>
              <a:rPr lang="en-US" b="1" dirty="0" smtClean="0">
                <a:latin typeface="Garamond" pitchFamily="18" charset="0"/>
              </a:rPr>
              <a:t>Research Questions: Standard + Hierarchical Regression</a:t>
            </a:r>
          </a:p>
          <a:p>
            <a:pPr marL="458788" indent="-273050">
              <a:buFont typeface="Courier New" pitchFamily="49" charset="0"/>
              <a:buChar char="o"/>
            </a:pPr>
            <a:r>
              <a:rPr lang="en-US" b="1" dirty="0" smtClean="0">
                <a:latin typeface="Garamond" pitchFamily="18" charset="0"/>
              </a:rPr>
              <a:t> Bonferroni adjustment </a:t>
            </a:r>
            <a:r>
              <a:rPr lang="en-US" b="1" i="1" dirty="0" smtClean="0">
                <a:latin typeface="Garamond" pitchFamily="18" charset="0"/>
              </a:rPr>
              <a:t>p = </a:t>
            </a:r>
            <a:r>
              <a:rPr lang="en-US" b="1" dirty="0" smtClean="0">
                <a:latin typeface="Garamond" pitchFamily="18" charset="0"/>
              </a:rPr>
              <a:t>.016</a:t>
            </a:r>
          </a:p>
          <a:p>
            <a:pPr marL="458788" indent="-273050">
              <a:buFont typeface="Courier New" pitchFamily="49" charset="0"/>
              <a:buChar char="o"/>
            </a:pPr>
            <a:r>
              <a:rPr lang="en-US" b="1" dirty="0" smtClean="0">
                <a:latin typeface="Garamond" pitchFamily="18" charset="0"/>
              </a:rPr>
              <a:t>Assumptions:</a:t>
            </a:r>
          </a:p>
          <a:p>
            <a:pPr marL="627063" indent="-220663">
              <a:buFont typeface="Wingdings" pitchFamily="2" charset="2"/>
              <a:buChar char="Ø"/>
            </a:pPr>
            <a:r>
              <a:rPr lang="en-US" b="1" dirty="0" smtClean="0">
                <a:latin typeface="Garamond" pitchFamily="18" charset="0"/>
              </a:rPr>
              <a:t> No outliers (IVs &amp; DVs)</a:t>
            </a:r>
          </a:p>
          <a:p>
            <a:pPr marL="627063" indent="-220663">
              <a:buFont typeface="Wingdings" pitchFamily="2" charset="2"/>
              <a:buChar char="Ø"/>
            </a:pPr>
            <a:r>
              <a:rPr lang="en-US" b="1" dirty="0" smtClean="0">
                <a:latin typeface="Garamond" pitchFamily="18" charset="0"/>
              </a:rPr>
              <a:t> No Multicollinearity and Singularity</a:t>
            </a:r>
          </a:p>
          <a:p>
            <a:pPr marL="627063" indent="-220663">
              <a:buFont typeface="Wingdings" pitchFamily="2" charset="2"/>
              <a:buChar char="Ø"/>
            </a:pPr>
            <a:r>
              <a:rPr lang="en-US" b="1" dirty="0" smtClean="0">
                <a:latin typeface="Garamond" pitchFamily="18" charset="0"/>
              </a:rPr>
              <a:t> Normality, Linearity, &amp; Homoscedasticity</a:t>
            </a:r>
          </a:p>
          <a:p>
            <a:pPr marL="627063" indent="-220663">
              <a:buFont typeface="Wingdings" pitchFamily="2" charset="2"/>
              <a:buChar char="Ø"/>
            </a:pPr>
            <a:r>
              <a:rPr lang="en-US" b="1" dirty="0" smtClean="0">
                <a:latin typeface="Garamond" pitchFamily="18" charset="0"/>
              </a:rPr>
              <a:t> Independence of errors</a:t>
            </a:r>
          </a:p>
          <a:p>
            <a:pPr marL="577850" indent="-273050">
              <a:buFont typeface="Courier New" pitchFamily="49" charset="0"/>
              <a:buChar char="o"/>
            </a:pPr>
            <a:endParaRPr lang="en-US" b="1" dirty="0" smtClean="0">
              <a:latin typeface="Garamond" pitchFamily="18" charset="0"/>
            </a:endParaRPr>
          </a:p>
          <a:p>
            <a:endParaRPr lang="en-US" b="1" dirty="0" smtClean="0">
              <a:latin typeface="Garamond" pitchFamily="18" charset="0"/>
            </a:endParaRPr>
          </a:p>
          <a:p>
            <a:endParaRPr lang="en-US" b="1" dirty="0" smtClean="0">
              <a:latin typeface="Garamond" pitchFamily="18" charset="0"/>
            </a:endParaRPr>
          </a:p>
          <a:p>
            <a:endParaRPr lang="tr-TR" b="1" dirty="0">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13</a:t>
            </a:fld>
            <a:endParaRPr lang="tr-TR" dirty="0"/>
          </a:p>
        </p:txBody>
      </p:sp>
      <p:pic>
        <p:nvPicPr>
          <p:cNvPr id="1029" name="Picture 5" descr="C:\Users\tatanka iyotake\AppData\Local\Microsoft\Windows\Temporary Internet Files\Content.IE5\DL72PQ6M\MC900241081[1].wmf"/>
          <p:cNvPicPr>
            <a:picLocks noChangeAspect="1" noChangeArrowheads="1"/>
          </p:cNvPicPr>
          <p:nvPr/>
        </p:nvPicPr>
        <p:blipFill>
          <a:blip r:embed="rId3" cstate="print"/>
          <a:srcRect/>
          <a:stretch>
            <a:fillRect/>
          </a:stretch>
        </p:blipFill>
        <p:spPr bwMode="auto">
          <a:xfrm rot="19226961">
            <a:off x="7952542" y="86275"/>
            <a:ext cx="808228" cy="149427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descr="C:\Users\tatanka iyotake\AppData\Local\Microsoft\Windows\Temporary Internet Files\Content.IE5\OI68FBAN\MM910001097[1].gif"/>
          <p:cNvPicPr>
            <a:picLocks noChangeAspect="1" noChangeArrowheads="1" noCrop="1"/>
          </p:cNvPicPr>
          <p:nvPr/>
        </p:nvPicPr>
        <p:blipFill>
          <a:blip r:embed="rId3" cstate="print"/>
          <a:srcRect/>
          <a:stretch>
            <a:fillRect/>
          </a:stretch>
        </p:blipFill>
        <p:spPr bwMode="auto">
          <a:xfrm>
            <a:off x="2438400" y="2133600"/>
            <a:ext cx="4267200" cy="3733800"/>
          </a:xfrm>
          <a:prstGeom prst="rect">
            <a:avLst/>
          </a:prstGeom>
          <a:noFill/>
        </p:spPr>
      </p:pic>
      <p:sp>
        <p:nvSpPr>
          <p:cNvPr id="2" name="1 Başlık"/>
          <p:cNvSpPr>
            <a:spLocks noGrp="1"/>
          </p:cNvSpPr>
          <p:nvPr>
            <p:ph type="title"/>
          </p:nvPr>
        </p:nvSpPr>
        <p:spPr>
          <a:xfrm>
            <a:off x="685800" y="838200"/>
            <a:ext cx="8229600" cy="1143000"/>
          </a:xfrm>
        </p:spPr>
        <p:txBody>
          <a:bodyPr>
            <a:normAutofit/>
          </a:bodyPr>
          <a:lstStyle/>
          <a:p>
            <a:r>
              <a:rPr lang="en-US" sz="4100" b="1" dirty="0" smtClean="0">
                <a:solidFill>
                  <a:schemeClr val="tx1"/>
                </a:solidFill>
                <a:latin typeface="Garamond" pitchFamily="18" charset="0"/>
              </a:rPr>
              <a:t>What if an assumption is violated?</a:t>
            </a:r>
            <a:endParaRPr lang="tr-TR" sz="4100" b="1" dirty="0">
              <a:solidFill>
                <a:schemeClr val="tx1"/>
              </a:solidFill>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14</a:t>
            </a:fld>
            <a:endParaRPr lang="tr-TR" dirty="0"/>
          </a:p>
        </p:txBody>
      </p:sp>
      <p:pic>
        <p:nvPicPr>
          <p:cNvPr id="1032" name="Picture 8" descr="C:\Users\tatanka iyotake\AppData\Local\Microsoft\Windows\Temporary Internet Files\Content.IE5\5O3GUNRN\MC900432538[1].png"/>
          <p:cNvPicPr>
            <a:picLocks noChangeAspect="1" noChangeArrowheads="1"/>
          </p:cNvPicPr>
          <p:nvPr/>
        </p:nvPicPr>
        <p:blipFill>
          <a:blip r:embed="rId4" cstate="print"/>
          <a:srcRect/>
          <a:stretch>
            <a:fillRect/>
          </a:stretch>
        </p:blipFill>
        <p:spPr bwMode="auto">
          <a:xfrm>
            <a:off x="2819400" y="3505200"/>
            <a:ext cx="3048000" cy="300382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1143000"/>
          </a:xfrm>
        </p:spPr>
        <p:txBody>
          <a:bodyPr>
            <a:normAutofit/>
          </a:bodyPr>
          <a:lstStyle/>
          <a:p>
            <a:r>
              <a:rPr lang="en-US" sz="4100" b="1" dirty="0" smtClean="0">
                <a:solidFill>
                  <a:schemeClr val="tx1"/>
                </a:solidFill>
                <a:latin typeface="Garamond" pitchFamily="18" charset="0"/>
              </a:rPr>
              <a:t>Multicollinearity</a:t>
            </a:r>
            <a:endParaRPr lang="tr-TR" sz="4100" b="1" dirty="0">
              <a:solidFill>
                <a:schemeClr val="tx1"/>
              </a:solidFill>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15</a:t>
            </a:fld>
            <a:endParaRPr lang="tr-TR" dirty="0"/>
          </a:p>
        </p:txBody>
      </p:sp>
      <p:sp>
        <p:nvSpPr>
          <p:cNvPr id="3074" name="Rectangle 2"/>
          <p:cNvSpPr>
            <a:spLocks noChangeArrowheads="1"/>
          </p:cNvSpPr>
          <p:nvPr/>
        </p:nvSpPr>
        <p:spPr bwMode="auto">
          <a:xfrm>
            <a:off x="228600" y="5867400"/>
            <a:ext cx="414113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b="1" i="0" u="none" strike="noStrike" cap="none" normalizeH="0" baseline="0" dirty="0" smtClean="0">
              <a:ln>
                <a:noFill/>
              </a:ln>
              <a:solidFill>
                <a:schemeClr val="tx1"/>
              </a:solidFill>
              <a:effectLst/>
              <a:latin typeface="Garamond"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30000" dirty="0" smtClean="0">
                <a:ln>
                  <a:noFill/>
                </a:ln>
                <a:solidFill>
                  <a:schemeClr val="tx1"/>
                </a:solidFill>
                <a:effectLst/>
                <a:latin typeface="Garamond" pitchFamily="18" charset="0"/>
                <a:ea typeface="Times New Roman" pitchFamily="18" charset="0"/>
                <a:cs typeface="Times New Roman" pitchFamily="18" charset="0"/>
              </a:rPr>
              <a:t>a </a:t>
            </a:r>
            <a:r>
              <a:rPr kumimoji="0" lang="en-US" b="1" i="1"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p </a:t>
            </a:r>
            <a:r>
              <a:rPr kumimoji="0" lang="en-US"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&lt; .01(2-tailed) </a:t>
            </a:r>
            <a:r>
              <a:rPr kumimoji="0" lang="en-US" sz="15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Kozan &amp; Richardson</a:t>
            </a:r>
            <a:r>
              <a:rPr kumimoji="0" lang="en-US" sz="1500" b="1" i="0" u="none" strike="noStrike" cap="none" normalizeH="0" dirty="0" smtClean="0">
                <a:ln>
                  <a:noFill/>
                </a:ln>
                <a:solidFill>
                  <a:schemeClr val="tx1"/>
                </a:solidFill>
                <a:effectLst/>
                <a:latin typeface="Garamond" pitchFamily="18" charset="0"/>
                <a:ea typeface="Times New Roman" pitchFamily="18" charset="0"/>
                <a:cs typeface="Times New Roman" pitchFamily="18" charset="0"/>
              </a:rPr>
              <a:t> (2014)</a:t>
            </a:r>
            <a:endParaRPr kumimoji="0" lang="en-US" sz="1500" b="1" i="0" u="none" strike="noStrike" cap="none" normalizeH="0" baseline="0" dirty="0" smtClean="0">
              <a:ln>
                <a:noFill/>
              </a:ln>
              <a:solidFill>
                <a:schemeClr val="tx1"/>
              </a:solidFill>
              <a:effectLst/>
              <a:latin typeface="Garamond" pitchFamily="18" charset="0"/>
              <a:cs typeface="Arial" pitchFamily="34" charset="0"/>
            </a:endParaRPr>
          </a:p>
        </p:txBody>
      </p:sp>
      <p:graphicFrame>
        <p:nvGraphicFramePr>
          <p:cNvPr id="9" name="8 Tablo"/>
          <p:cNvGraphicFramePr>
            <a:graphicFrameLocks noGrp="1"/>
          </p:cNvGraphicFramePr>
          <p:nvPr/>
        </p:nvGraphicFramePr>
        <p:xfrm>
          <a:off x="304800" y="1600200"/>
          <a:ext cx="8382000" cy="4419600"/>
        </p:xfrm>
        <a:graphic>
          <a:graphicData uri="http://schemas.openxmlformats.org/drawingml/2006/table">
            <a:tbl>
              <a:tblPr/>
              <a:tblGrid>
                <a:gridCol w="2095064"/>
                <a:gridCol w="2095064"/>
                <a:gridCol w="2095936"/>
                <a:gridCol w="2095936"/>
              </a:tblGrid>
              <a:tr h="1104900">
                <a:tc>
                  <a:txBody>
                    <a:bodyPr/>
                    <a:lstStyle/>
                    <a:p>
                      <a:pPr>
                        <a:lnSpc>
                          <a:spcPct val="115000"/>
                        </a:lnSpc>
                        <a:spcAft>
                          <a:spcPts val="0"/>
                        </a:spcAft>
                      </a:pPr>
                      <a:r>
                        <a:rPr lang="en-US" sz="2400" b="1" dirty="0">
                          <a:latin typeface="Garamond" pitchFamily="18" charset="0"/>
                          <a:ea typeface="Times New Roman"/>
                          <a:cs typeface="Times New Roman"/>
                        </a:rPr>
                        <a:t>Presence Type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b="1" dirty="0">
                          <a:latin typeface="Garamond" pitchFamily="18" charset="0"/>
                          <a:ea typeface="Times New Roman"/>
                          <a:cs typeface="Times New Roman"/>
                        </a:rPr>
                        <a:t>Teaching Presence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b="1" dirty="0">
                          <a:latin typeface="Garamond" pitchFamily="18" charset="0"/>
                          <a:ea typeface="Times New Roman"/>
                          <a:cs typeface="Times New Roman"/>
                        </a:rPr>
                        <a:t>Social Presence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b="1" dirty="0">
                          <a:latin typeface="Garamond" pitchFamily="18" charset="0"/>
                          <a:ea typeface="Times New Roman"/>
                          <a:cs typeface="Times New Roman"/>
                        </a:rPr>
                        <a:t>Cognitive Presence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900">
                <a:tc>
                  <a:txBody>
                    <a:bodyPr/>
                    <a:lstStyle/>
                    <a:p>
                      <a:pPr>
                        <a:lnSpc>
                          <a:spcPct val="115000"/>
                        </a:lnSpc>
                        <a:spcAft>
                          <a:spcPts val="0"/>
                        </a:spcAft>
                      </a:pPr>
                      <a:r>
                        <a:rPr lang="en-US" sz="2400" b="1" dirty="0">
                          <a:latin typeface="Garamond" pitchFamily="18" charset="0"/>
                          <a:ea typeface="Times New Roman"/>
                          <a:cs typeface="Times New Roman"/>
                        </a:rPr>
                        <a:t>Teaching Presence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Times New Roman"/>
                          <a:cs typeface="Times New Roman"/>
                        </a:rPr>
                        <a:t>-</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Times New Roman"/>
                          <a:cs typeface="Times New Roman"/>
                        </a:rPr>
                        <a:t>.553</a:t>
                      </a:r>
                      <a:r>
                        <a:rPr lang="en-US" sz="2400" b="1" baseline="30000" dirty="0">
                          <a:latin typeface="Garamond" pitchFamily="18" charset="0"/>
                          <a:ea typeface="Times New Roman"/>
                          <a:cs typeface="Times New Roman"/>
                        </a:rPr>
                        <a:t>a</a:t>
                      </a:r>
                      <a:r>
                        <a:rPr lang="en-US" sz="2400" b="1" dirty="0">
                          <a:latin typeface="Garamond" pitchFamily="18" charset="0"/>
                          <a:ea typeface="Times New Roman"/>
                          <a:cs typeface="Times New Roman"/>
                        </a:rPr>
                        <a:t>/-.128</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Times New Roman"/>
                          <a:cs typeface="Times New Roman"/>
                        </a:rPr>
                        <a:t>.826</a:t>
                      </a:r>
                      <a:r>
                        <a:rPr lang="en-US" sz="2400" b="1" baseline="30000" dirty="0">
                          <a:latin typeface="Garamond" pitchFamily="18" charset="0"/>
                          <a:ea typeface="Times New Roman"/>
                          <a:cs typeface="Times New Roman"/>
                        </a:rPr>
                        <a:t>a</a:t>
                      </a:r>
                      <a:r>
                        <a:rPr lang="en-US" sz="2400" b="1" dirty="0">
                          <a:latin typeface="Garamond" pitchFamily="18" charset="0"/>
                          <a:ea typeface="Times New Roman"/>
                          <a:cs typeface="Times New Roman"/>
                        </a:rPr>
                        <a:t>/.730</a:t>
                      </a:r>
                      <a:r>
                        <a:rPr lang="en-US" sz="2400" b="1" baseline="30000" dirty="0">
                          <a:latin typeface="Garamond" pitchFamily="18" charset="0"/>
                          <a:ea typeface="Times New Roman"/>
                          <a:cs typeface="Times New Roman"/>
                        </a:rPr>
                        <a:t>a</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900">
                <a:tc>
                  <a:txBody>
                    <a:bodyPr/>
                    <a:lstStyle/>
                    <a:p>
                      <a:pPr>
                        <a:lnSpc>
                          <a:spcPct val="115000"/>
                        </a:lnSpc>
                        <a:spcAft>
                          <a:spcPts val="0"/>
                        </a:spcAft>
                      </a:pPr>
                      <a:r>
                        <a:rPr lang="en-US" sz="2400" b="1" dirty="0">
                          <a:latin typeface="Garamond" pitchFamily="18" charset="0"/>
                          <a:ea typeface="Times New Roman"/>
                          <a:cs typeface="Times New Roman"/>
                        </a:rPr>
                        <a:t>Social Presence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Times New Roman"/>
                          <a:cs typeface="Times New Roman"/>
                        </a:rPr>
                        <a:t>-</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Times New Roman"/>
                          <a:cs typeface="Times New Roman"/>
                        </a:rPr>
                        <a:t>.663</a:t>
                      </a:r>
                      <a:r>
                        <a:rPr lang="en-US" sz="2400" b="1" baseline="30000" dirty="0">
                          <a:latin typeface="Garamond" pitchFamily="18" charset="0"/>
                          <a:ea typeface="Times New Roman"/>
                          <a:cs typeface="Times New Roman"/>
                        </a:rPr>
                        <a:t>a</a:t>
                      </a:r>
                      <a:r>
                        <a:rPr lang="en-US" sz="2400" b="1" dirty="0">
                          <a:latin typeface="Garamond" pitchFamily="18" charset="0"/>
                          <a:ea typeface="Times New Roman"/>
                          <a:cs typeface="Times New Roman"/>
                        </a:rPr>
                        <a:t>/.563</a:t>
                      </a:r>
                      <a:r>
                        <a:rPr lang="en-US" sz="2400" b="1" baseline="30000" dirty="0">
                          <a:latin typeface="Garamond" pitchFamily="18" charset="0"/>
                          <a:ea typeface="Times New Roman"/>
                          <a:cs typeface="Times New Roman"/>
                        </a:rPr>
                        <a:t>a</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900">
                <a:tc>
                  <a:txBody>
                    <a:bodyPr/>
                    <a:lstStyle/>
                    <a:p>
                      <a:pPr>
                        <a:lnSpc>
                          <a:spcPct val="115000"/>
                        </a:lnSpc>
                        <a:spcAft>
                          <a:spcPts val="0"/>
                        </a:spcAft>
                      </a:pPr>
                      <a:r>
                        <a:rPr lang="en-US" sz="2400" b="1" dirty="0">
                          <a:latin typeface="Garamond" pitchFamily="18" charset="0"/>
                          <a:ea typeface="Times New Roman"/>
                          <a:cs typeface="Times New Roman"/>
                        </a:rPr>
                        <a:t>Cognitive Presence</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Times New Roman"/>
                          <a:cs typeface="Times New Roman"/>
                        </a:rPr>
                        <a:t>-</a:t>
                      </a:r>
                      <a:endParaRPr lang="tr-TR" sz="2400" b="1" dirty="0">
                        <a:latin typeface="Garamond" pitchFamily="18" charset="0"/>
                        <a:ea typeface="Times New Roman"/>
                        <a:cs typeface="Times New Roman"/>
                      </a:endParaRPr>
                    </a:p>
                  </a:txBody>
                  <a:tcPr marL="68423" marR="68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609600"/>
            <a:ext cx="8229600" cy="1143000"/>
          </a:xfrm>
        </p:spPr>
        <p:txBody>
          <a:bodyPr>
            <a:normAutofit/>
          </a:bodyPr>
          <a:lstStyle/>
          <a:p>
            <a:r>
              <a:rPr lang="en-US" sz="4100" b="1" dirty="0" smtClean="0">
                <a:solidFill>
                  <a:schemeClr val="tx1"/>
                </a:solidFill>
                <a:latin typeface="Garamond" pitchFamily="18" charset="0"/>
              </a:rPr>
              <a:t>Validity</a:t>
            </a:r>
            <a:endParaRPr lang="tr-TR" sz="4100" b="1" dirty="0">
              <a:solidFill>
                <a:schemeClr val="tx1"/>
              </a:solidFill>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16</a:t>
            </a:fld>
            <a:endParaRPr lang="tr-TR" dirty="0"/>
          </a:p>
        </p:txBody>
      </p:sp>
      <p:pic>
        <p:nvPicPr>
          <p:cNvPr id="50182" name="Picture 6" descr="C:\Users\tatanka iyotake\AppData\Local\Microsoft\Windows\Temporary Internet Files\Content.IE5\PIVUUTPK\MC900432658[1].png"/>
          <p:cNvPicPr>
            <a:picLocks noChangeAspect="1" noChangeArrowheads="1"/>
          </p:cNvPicPr>
          <p:nvPr/>
        </p:nvPicPr>
        <p:blipFill>
          <a:blip r:embed="rId3" cstate="print"/>
          <a:srcRect/>
          <a:stretch>
            <a:fillRect/>
          </a:stretch>
        </p:blipFill>
        <p:spPr bwMode="auto">
          <a:xfrm rot="20121844">
            <a:off x="7502938" y="-30635"/>
            <a:ext cx="1421818" cy="1701587"/>
          </a:xfrm>
          <a:prstGeom prst="rect">
            <a:avLst/>
          </a:prstGeom>
          <a:noFill/>
        </p:spPr>
      </p:pic>
      <p:sp>
        <p:nvSpPr>
          <p:cNvPr id="10" name="9 İçerik Yer Tutucusu"/>
          <p:cNvSpPr>
            <a:spLocks noGrp="1"/>
          </p:cNvSpPr>
          <p:nvPr>
            <p:ph idx="1"/>
          </p:nvPr>
        </p:nvSpPr>
        <p:spPr>
          <a:xfrm>
            <a:off x="381000" y="1981200"/>
            <a:ext cx="8229600" cy="3505200"/>
          </a:xfrm>
        </p:spPr>
        <p:txBody>
          <a:bodyPr>
            <a:normAutofit/>
          </a:bodyPr>
          <a:lstStyle/>
          <a:p>
            <a:r>
              <a:rPr lang="en-US" sz="2400" b="1" dirty="0" smtClean="0">
                <a:latin typeface="Garamond" pitchFamily="18" charset="0"/>
              </a:rPr>
              <a:t>Controlling for important variables (LS &amp; PL)</a:t>
            </a:r>
          </a:p>
          <a:p>
            <a:r>
              <a:rPr lang="en-US" sz="2400" b="1" dirty="0" smtClean="0">
                <a:latin typeface="Garamond" pitchFamily="18" charset="0"/>
              </a:rPr>
              <a:t>Is this a real CoI?</a:t>
            </a:r>
          </a:p>
          <a:p>
            <a:r>
              <a:rPr lang="en-US" sz="2400" b="1" dirty="0" smtClean="0">
                <a:latin typeface="Garamond" pitchFamily="18" charset="0"/>
              </a:rPr>
              <a:t>Temporal precedence</a:t>
            </a:r>
          </a:p>
          <a:p>
            <a:r>
              <a:rPr lang="en-US" sz="2400" b="1" dirty="0" smtClean="0">
                <a:latin typeface="Garamond" pitchFamily="18" charset="0"/>
              </a:rPr>
              <a:t>History Effect </a:t>
            </a:r>
          </a:p>
          <a:p>
            <a:r>
              <a:rPr lang="en-US" sz="2400" b="1" dirty="0" smtClean="0">
                <a:latin typeface="Garamond" pitchFamily="18" charset="0"/>
              </a:rPr>
              <a:t>Low Temporal validity</a:t>
            </a:r>
          </a:p>
          <a:p>
            <a:r>
              <a:rPr lang="en-US" sz="2400" b="1" dirty="0" smtClean="0">
                <a:latin typeface="Garamond" pitchFamily="18" charset="0"/>
              </a:rPr>
              <a:t>CROSS VALIDATION</a:t>
            </a:r>
            <a:endParaRPr lang="tr-TR" sz="2400" b="1" dirty="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381000"/>
            <a:ext cx="8229600" cy="1143000"/>
          </a:xfrm>
        </p:spPr>
        <p:txBody>
          <a:bodyPr>
            <a:normAutofit/>
          </a:bodyPr>
          <a:lstStyle/>
          <a:p>
            <a:r>
              <a:rPr lang="en-US" sz="4100" b="1" dirty="0" smtClean="0">
                <a:solidFill>
                  <a:schemeClr val="tx1"/>
                </a:solidFill>
                <a:latin typeface="Garamond" pitchFamily="18" charset="0"/>
              </a:rPr>
              <a:t>Limitations</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381000" y="2133600"/>
            <a:ext cx="8229600" cy="3550920"/>
          </a:xfrm>
        </p:spPr>
        <p:txBody>
          <a:bodyPr/>
          <a:lstStyle/>
          <a:p>
            <a:r>
              <a:rPr lang="en-US" b="1" dirty="0" smtClean="0">
                <a:latin typeface="Garamond" pitchFamily="18" charset="0"/>
              </a:rPr>
              <a:t>Purposive sampling = similar programs only</a:t>
            </a:r>
          </a:p>
          <a:p>
            <a:r>
              <a:rPr lang="en-US" b="1" dirty="0" smtClean="0">
                <a:latin typeface="Garamond" pitchFamily="18" charset="0"/>
              </a:rPr>
              <a:t>Low ecological validity</a:t>
            </a:r>
          </a:p>
          <a:p>
            <a:r>
              <a:rPr lang="en-US" b="1" dirty="0" smtClean="0">
                <a:latin typeface="Garamond" pitchFamily="18" charset="0"/>
              </a:rPr>
              <a:t>Elective courses</a:t>
            </a:r>
          </a:p>
          <a:p>
            <a:r>
              <a:rPr lang="en-US" b="1" dirty="0" smtClean="0">
                <a:latin typeface="Garamond" pitchFamily="18" charset="0"/>
              </a:rPr>
              <a:t>Subjective rating scales</a:t>
            </a:r>
          </a:p>
          <a:p>
            <a:r>
              <a:rPr lang="en-US" b="1" dirty="0" smtClean="0">
                <a:latin typeface="Garamond" pitchFamily="18" charset="0"/>
              </a:rPr>
              <a:t>Correlational not cause-and-effect</a:t>
            </a:r>
          </a:p>
          <a:p>
            <a:r>
              <a:rPr lang="en-US" b="1" dirty="0" smtClean="0">
                <a:latin typeface="Garamond" pitchFamily="18" charset="0"/>
              </a:rPr>
              <a:t>Fixed order of the surveys</a:t>
            </a:r>
            <a:endParaRPr lang="tr-TR" b="1" dirty="0">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17</a:t>
            </a:fld>
            <a:endParaRPr lang="tr-TR" dirty="0"/>
          </a:p>
        </p:txBody>
      </p:sp>
      <p:pic>
        <p:nvPicPr>
          <p:cNvPr id="51206" name="Picture 6" descr="C:\Users\tatanka iyotake\AppData\Local\Microsoft\Windows\Temporary Internet Files\Content.IE5\7QZP2HA3\MM900315769[1].gif"/>
          <p:cNvPicPr>
            <a:picLocks noChangeAspect="1" noChangeArrowheads="1" noCrop="1"/>
          </p:cNvPicPr>
          <p:nvPr/>
        </p:nvPicPr>
        <p:blipFill>
          <a:blip r:embed="rId3" cstate="print"/>
          <a:srcRect/>
          <a:stretch>
            <a:fillRect/>
          </a:stretch>
        </p:blipFill>
        <p:spPr bwMode="auto">
          <a:xfrm rot="19614691">
            <a:off x="7573214" y="201082"/>
            <a:ext cx="1223024" cy="16373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98ABA254-E1B9-4BE3-AD29-15C9F17C5F0D}" type="slidenum">
              <a:rPr lang="tr-TR" smtClean="0"/>
              <a:pPr/>
              <a:t>18</a:t>
            </a:fld>
            <a:endParaRPr lang="tr-TR" dirty="0"/>
          </a:p>
        </p:txBody>
      </p:sp>
      <p:pic>
        <p:nvPicPr>
          <p:cNvPr id="5" name="Picture 5" descr="C:\Users\kadir\AppData\Local\Microsoft\Windows\Temporary Internet Files\Content.IE5\PZ3ZOZF4\MC900434411[1].wmf"/>
          <p:cNvPicPr>
            <a:picLocks noChangeAspect="1" noChangeArrowheads="1"/>
          </p:cNvPicPr>
          <p:nvPr/>
        </p:nvPicPr>
        <p:blipFill>
          <a:blip r:embed="rId2" cstate="print"/>
          <a:srcRect/>
          <a:stretch>
            <a:fillRect/>
          </a:stretch>
        </p:blipFill>
        <p:spPr bwMode="auto">
          <a:xfrm>
            <a:off x="3048000" y="1676400"/>
            <a:ext cx="3200400" cy="360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457200"/>
            <a:ext cx="8229600" cy="856488"/>
          </a:xfrm>
        </p:spPr>
        <p:txBody>
          <a:bodyPr>
            <a:normAutofit/>
          </a:bodyPr>
          <a:lstStyle/>
          <a:p>
            <a:r>
              <a:rPr lang="en-US" sz="4100" b="1" dirty="0" smtClean="0">
                <a:solidFill>
                  <a:schemeClr val="tx1"/>
                </a:solidFill>
                <a:latin typeface="Garamond" pitchFamily="18" charset="0"/>
              </a:rPr>
              <a:t>References </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228600" y="1295400"/>
            <a:ext cx="8458200" cy="5029200"/>
          </a:xfrm>
        </p:spPr>
        <p:txBody>
          <a:bodyPr>
            <a:noAutofit/>
          </a:bodyPr>
          <a:lstStyle/>
          <a:p>
            <a:pPr>
              <a:buNone/>
            </a:pPr>
            <a:r>
              <a:rPr lang="en-US" sz="1800" b="1" dirty="0" smtClean="0">
                <a:latin typeface="Garamond" pitchFamily="18" charset="0"/>
              </a:rPr>
              <a:t>Akyol, Z., &amp; Garrison, D. R. (2008). The development of a community of inquiry over time in an online course: Understanding the progression and integration of social, cognitive and teaching presence. </a:t>
            </a:r>
            <a:r>
              <a:rPr lang="en-US" sz="1800" b="1" i="1" dirty="0" smtClean="0">
                <a:latin typeface="Garamond" pitchFamily="18" charset="0"/>
              </a:rPr>
              <a:t>Journal of Asynchronous Learning Networks, 12</a:t>
            </a:r>
            <a:r>
              <a:rPr lang="en-US" sz="1800" b="1" dirty="0" smtClean="0">
                <a:latin typeface="Garamond" pitchFamily="18" charset="0"/>
              </a:rPr>
              <a:t>(3-4), 3-22.</a:t>
            </a:r>
          </a:p>
          <a:p>
            <a:pPr>
              <a:buNone/>
            </a:pPr>
            <a:r>
              <a:rPr lang="en-US" sz="1800" b="1" dirty="0" smtClean="0">
                <a:latin typeface="Garamond" pitchFamily="18" charset="0"/>
              </a:rPr>
              <a:t>Arbaugh, J. B. (2008). Does the community of inquiry framework predict outcomes in online MBA courses? </a:t>
            </a:r>
            <a:r>
              <a:rPr lang="en-US" sz="1800" b="1" i="1" dirty="0" smtClean="0">
                <a:latin typeface="Garamond" pitchFamily="18" charset="0"/>
              </a:rPr>
              <a:t>International Review of Research in Open and Distance Learning, 9</a:t>
            </a:r>
            <a:r>
              <a:rPr lang="en-US" sz="1800" b="1" dirty="0" smtClean="0">
                <a:latin typeface="Garamond" pitchFamily="18" charset="0"/>
              </a:rPr>
              <a:t>(2), 1-21.</a:t>
            </a:r>
          </a:p>
          <a:p>
            <a:pPr>
              <a:buNone/>
            </a:pPr>
            <a:r>
              <a:rPr lang="en-US" sz="1800" b="1" dirty="0" smtClean="0">
                <a:latin typeface="Garamond" pitchFamily="18" charset="0"/>
              </a:rPr>
              <a:t>Arbaugh, B., Cleveland-Innes, M., Diaz, S., Ice, P., Garrison, D. R., Richardson, J. C., &amp; Shea, P., &amp; Swan, K. (2008). Developing a community of inquiry instrument: Testing a measure of the Community of Inquiry Framework using a multi-institutional sample. </a:t>
            </a:r>
            <a:r>
              <a:rPr lang="en-US" sz="1800" b="1" i="1" dirty="0" smtClean="0">
                <a:latin typeface="Garamond" pitchFamily="18" charset="0"/>
              </a:rPr>
              <a:t>The Internet and Higher Education, 11</a:t>
            </a:r>
            <a:r>
              <a:rPr lang="en-US" sz="1800" b="1" dirty="0" smtClean="0">
                <a:latin typeface="Garamond" pitchFamily="18" charset="0"/>
              </a:rPr>
              <a:t>(3-4), 133-136.</a:t>
            </a:r>
          </a:p>
          <a:p>
            <a:pPr>
              <a:buNone/>
            </a:pPr>
            <a:r>
              <a:rPr lang="en-GB" sz="1800" b="1" dirty="0" smtClean="0">
                <a:latin typeface="Garamond" pitchFamily="18" charset="0"/>
              </a:rPr>
              <a:t>Baddeley, Alan (2003): Working memory: Looking back and looking forward. </a:t>
            </a:r>
            <a:r>
              <a:rPr lang="en-GB" sz="1800" b="1" i="1" dirty="0" smtClean="0">
                <a:latin typeface="Garamond" pitchFamily="18" charset="0"/>
              </a:rPr>
              <a:t>Nature Reviews Neuroscience</a:t>
            </a:r>
            <a:r>
              <a:rPr lang="en-GB" sz="1800" b="1" dirty="0" smtClean="0">
                <a:latin typeface="Garamond" pitchFamily="18" charset="0"/>
              </a:rPr>
              <a:t>, 4, 829-839.</a:t>
            </a:r>
          </a:p>
          <a:p>
            <a:pPr>
              <a:buNone/>
            </a:pPr>
            <a:r>
              <a:rPr lang="en-US" sz="1800" b="1" dirty="0" smtClean="0">
                <a:latin typeface="Garamond" pitchFamily="18" charset="0"/>
              </a:rPr>
              <a:t>Field, A. (2009). </a:t>
            </a:r>
            <a:r>
              <a:rPr lang="en-US" sz="1800" b="1" i="1" dirty="0" smtClean="0">
                <a:latin typeface="Garamond" pitchFamily="18" charset="0"/>
              </a:rPr>
              <a:t>Discovering statistics using SPSS </a:t>
            </a:r>
            <a:r>
              <a:rPr lang="en-US" sz="1800" b="1" dirty="0" smtClean="0">
                <a:latin typeface="Garamond" pitchFamily="18" charset="0"/>
              </a:rPr>
              <a:t>(3rd ed.). London: SAGE Publications.</a:t>
            </a:r>
          </a:p>
          <a:p>
            <a:pPr>
              <a:buNone/>
            </a:pPr>
            <a:r>
              <a:rPr lang="en-US" sz="1800" b="1" dirty="0" smtClean="0">
                <a:latin typeface="Garamond" pitchFamily="18" charset="0"/>
              </a:rPr>
              <a:t>Fredericksen, E., Pickett, A., Shea, P., Pelz, W., &amp; Swan, K. (2000). Student satisfaction and perceived learning with online courses: principles and examples from the SUNY learning network. </a:t>
            </a:r>
            <a:r>
              <a:rPr lang="en-US" sz="1800" b="1" i="1" dirty="0" smtClean="0">
                <a:latin typeface="Garamond" pitchFamily="18" charset="0"/>
              </a:rPr>
              <a:t>Journal of Asynchronous Learning Networks, 4</a:t>
            </a:r>
            <a:r>
              <a:rPr lang="en-US" sz="1800" b="1" dirty="0" smtClean="0">
                <a:latin typeface="Garamond" pitchFamily="18" charset="0"/>
              </a:rPr>
              <a:t>(2), 7-41.</a:t>
            </a:r>
          </a:p>
          <a:p>
            <a:pPr>
              <a:buNone/>
            </a:pPr>
            <a:endParaRPr lang="en-US" sz="1800" b="1" dirty="0" smtClean="0">
              <a:latin typeface="Garamond" pitchFamily="18" charset="0"/>
            </a:endParaRPr>
          </a:p>
          <a:p>
            <a:pPr>
              <a:buNone/>
            </a:pPr>
            <a:endParaRPr lang="en-US" sz="1800" b="1" dirty="0" smtClean="0">
              <a:latin typeface="Garamond" pitchFamily="18" charset="0"/>
            </a:endParaRPr>
          </a:p>
          <a:p>
            <a:pPr>
              <a:buNone/>
            </a:pPr>
            <a:endParaRPr lang="tr-TR" sz="1800" b="1" dirty="0" smtClean="0">
              <a:latin typeface="Garamond" pitchFamily="18" charset="0"/>
            </a:endParaRPr>
          </a:p>
          <a:p>
            <a:pPr>
              <a:buNone/>
            </a:pPr>
            <a:endParaRPr lang="tr-TR" sz="1800" b="1" dirty="0">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19</a:t>
            </a:fld>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209800"/>
            <a:ext cx="5257800" cy="2971800"/>
          </a:xfrm>
        </p:spPr>
        <p:txBody>
          <a:bodyPr/>
          <a:lstStyle/>
          <a:p>
            <a:r>
              <a:rPr lang="en-US" b="1" dirty="0" smtClean="0">
                <a:latin typeface="Garamond" pitchFamily="18" charset="0"/>
              </a:rPr>
              <a:t>Research Problem</a:t>
            </a:r>
          </a:p>
          <a:p>
            <a:r>
              <a:rPr lang="en-US" b="1" dirty="0" smtClean="0">
                <a:latin typeface="Garamond" pitchFamily="18" charset="0"/>
              </a:rPr>
              <a:t>Rationale/Significance/Why?</a:t>
            </a:r>
          </a:p>
          <a:p>
            <a:r>
              <a:rPr lang="en-US" b="1" dirty="0" smtClean="0">
                <a:latin typeface="Garamond" pitchFamily="18" charset="0"/>
              </a:rPr>
              <a:t>Conceptual Frameworks</a:t>
            </a:r>
          </a:p>
          <a:p>
            <a:r>
              <a:rPr lang="en-US" b="1" dirty="0" smtClean="0">
                <a:latin typeface="Garamond" pitchFamily="18" charset="0"/>
              </a:rPr>
              <a:t>Data Collection &amp; Analysis </a:t>
            </a:r>
          </a:p>
          <a:p>
            <a:r>
              <a:rPr lang="en-US" b="1" dirty="0" smtClean="0">
                <a:latin typeface="Garamond" pitchFamily="18" charset="0"/>
              </a:rPr>
              <a:t>Validity </a:t>
            </a:r>
          </a:p>
          <a:p>
            <a:r>
              <a:rPr lang="en-US" b="1" dirty="0" smtClean="0">
                <a:latin typeface="Garamond" pitchFamily="18" charset="0"/>
              </a:rPr>
              <a:t>Limitations</a:t>
            </a:r>
          </a:p>
          <a:p>
            <a:endParaRPr lang="tr-TR" b="1" dirty="0">
              <a:latin typeface="Garamond" pitchFamily="18" charset="0"/>
            </a:endParaRPr>
          </a:p>
        </p:txBody>
      </p:sp>
      <p:pic>
        <p:nvPicPr>
          <p:cNvPr id="1027" name="Picture 3" descr="C:\Users\tatanka iyotake\AppData\Local\Microsoft\Windows\Temporary Internet Files\Content.IE5\TP0II6VY\MC900434929[1].png"/>
          <p:cNvPicPr>
            <a:picLocks noChangeAspect="1" noChangeArrowheads="1"/>
          </p:cNvPicPr>
          <p:nvPr/>
        </p:nvPicPr>
        <p:blipFill>
          <a:blip r:embed="rId3" cstate="print"/>
          <a:srcRect/>
          <a:stretch>
            <a:fillRect/>
          </a:stretch>
        </p:blipFill>
        <p:spPr bwMode="auto">
          <a:xfrm rot="20417787">
            <a:off x="4693635" y="1130286"/>
            <a:ext cx="3836650" cy="4306835"/>
          </a:xfrm>
          <a:prstGeom prst="rect">
            <a:avLst/>
          </a:prstGeom>
          <a:noFill/>
        </p:spPr>
      </p:pic>
      <p:sp>
        <p:nvSpPr>
          <p:cNvPr id="4" name="3 Slayt Numarası Yer Tutucusu"/>
          <p:cNvSpPr>
            <a:spLocks noGrp="1"/>
          </p:cNvSpPr>
          <p:nvPr>
            <p:ph type="sldNum" sz="quarter" idx="12"/>
          </p:nvPr>
        </p:nvSpPr>
        <p:spPr/>
        <p:txBody>
          <a:bodyPr/>
          <a:lstStyle/>
          <a:p>
            <a:fld id="{98ABA254-E1B9-4BE3-AD29-15C9F17C5F0D}" type="slidenum">
              <a:rPr lang="tr-TR" smtClean="0"/>
              <a:pPr/>
              <a:t>2</a:t>
            </a:fld>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457200"/>
            <a:ext cx="8229600" cy="856488"/>
          </a:xfrm>
        </p:spPr>
        <p:txBody>
          <a:bodyPr>
            <a:normAutofit/>
          </a:bodyPr>
          <a:lstStyle/>
          <a:p>
            <a:r>
              <a:rPr lang="en-US" sz="4100" b="1" dirty="0" smtClean="0">
                <a:solidFill>
                  <a:schemeClr val="tx1"/>
                </a:solidFill>
                <a:latin typeface="Garamond" pitchFamily="18" charset="0"/>
              </a:rPr>
              <a:t>References </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0" y="1295400"/>
            <a:ext cx="8839200" cy="5334000"/>
          </a:xfrm>
        </p:spPr>
        <p:txBody>
          <a:bodyPr>
            <a:normAutofit/>
          </a:bodyPr>
          <a:lstStyle/>
          <a:p>
            <a:pPr>
              <a:buNone/>
            </a:pPr>
            <a:r>
              <a:rPr lang="en-US" sz="1800" b="1" dirty="0" smtClean="0">
                <a:latin typeface="Garamond" pitchFamily="18" charset="0"/>
              </a:rPr>
              <a:t>Garrison, D. R. (2011). </a:t>
            </a:r>
            <a:r>
              <a:rPr lang="en-US" sz="1800" b="1" i="1" dirty="0" smtClean="0">
                <a:latin typeface="Garamond" pitchFamily="18" charset="0"/>
              </a:rPr>
              <a:t>E-learning in the 21</a:t>
            </a:r>
            <a:r>
              <a:rPr lang="en-US" sz="1800" b="1" i="1" baseline="30000" dirty="0" smtClean="0">
                <a:latin typeface="Garamond" pitchFamily="18" charset="0"/>
              </a:rPr>
              <a:t>st</a:t>
            </a:r>
            <a:r>
              <a:rPr lang="en-US" sz="1800" b="1" i="1" dirty="0" smtClean="0">
                <a:latin typeface="Garamond" pitchFamily="18" charset="0"/>
              </a:rPr>
              <a:t> century: A framework for research and practice </a:t>
            </a:r>
            <a:r>
              <a:rPr lang="en-US" sz="1800" b="1" dirty="0" smtClean="0">
                <a:latin typeface="Garamond" pitchFamily="18" charset="0"/>
              </a:rPr>
              <a:t>(2</a:t>
            </a:r>
            <a:r>
              <a:rPr lang="en-US" sz="1800" b="1" baseline="30000" dirty="0" smtClean="0">
                <a:latin typeface="Garamond" pitchFamily="18" charset="0"/>
              </a:rPr>
              <a:t>nd</a:t>
            </a:r>
            <a:r>
              <a:rPr lang="en-US" sz="1800" b="1" dirty="0" smtClean="0">
                <a:latin typeface="Garamond" pitchFamily="18" charset="0"/>
              </a:rPr>
              <a:t> ed.) [Kindle Fire version]. Retrieved from http://www.amazon.com</a:t>
            </a:r>
            <a:endParaRPr lang="tr-TR" sz="1800" b="1" dirty="0" smtClean="0">
              <a:latin typeface="Garamond" pitchFamily="18" charset="0"/>
            </a:endParaRPr>
          </a:p>
          <a:p>
            <a:pPr>
              <a:buNone/>
            </a:pPr>
            <a:r>
              <a:rPr lang="en-US" sz="1800" b="1" dirty="0" smtClean="0">
                <a:latin typeface="Garamond" pitchFamily="18" charset="0"/>
              </a:rPr>
              <a:t>Garrison, D. R. (2013). Theoretical foundations and epistemological insights of the community of inquiry. In Z. Akyol &amp; D. R. Garrison (Eds.), </a:t>
            </a:r>
            <a:r>
              <a:rPr lang="en-US" sz="1800" b="1" i="1" dirty="0" smtClean="0">
                <a:latin typeface="Garamond" pitchFamily="18" charset="0"/>
              </a:rPr>
              <a:t>Educational communities of inquiry: Theoretical framework, research, and practice </a:t>
            </a:r>
            <a:r>
              <a:rPr lang="en-US" sz="1800" b="1" dirty="0" smtClean="0">
                <a:latin typeface="Garamond" pitchFamily="18" charset="0"/>
              </a:rPr>
              <a:t>(pp. 1-11). Hershey, PA: IGI Global.</a:t>
            </a:r>
          </a:p>
          <a:p>
            <a:pPr>
              <a:buNone/>
            </a:pPr>
            <a:r>
              <a:rPr lang="en-US" sz="1800" b="1" dirty="0" smtClean="0">
                <a:latin typeface="Garamond" pitchFamily="18" charset="0"/>
              </a:rPr>
              <a:t>Garrison, D. R., Anderson, T., Archer, W. (2000). Critical inquiry in a text-based environment: Computer conferencing in higher education. The Internet and Higher Education, 2(2-3), 87-105.</a:t>
            </a:r>
          </a:p>
          <a:p>
            <a:pPr>
              <a:buNone/>
            </a:pPr>
            <a:r>
              <a:rPr lang="en-US" sz="1800" b="1" dirty="0" smtClean="0">
                <a:latin typeface="Garamond" pitchFamily="18" charset="0"/>
              </a:rPr>
              <a:t>Garrison, D. R., Anderson, T., Archer, W. (2001). Critical thinking, cognitive presence, and computer conferencing in distance education. The American Journal of Distance Education, 15(1), 7-23.</a:t>
            </a:r>
            <a:endParaRPr lang="tr-TR" sz="1800" b="1" dirty="0" smtClean="0">
              <a:latin typeface="Garamond" pitchFamily="18" charset="0"/>
            </a:endParaRPr>
          </a:p>
          <a:p>
            <a:pPr>
              <a:buNone/>
            </a:pPr>
            <a:r>
              <a:rPr lang="en-US" sz="1800" b="1" dirty="0" smtClean="0">
                <a:latin typeface="Garamond" pitchFamily="18" charset="0"/>
              </a:rPr>
              <a:t>Gutting, G. (2012, May 17). How reliable are the social sciences? </a:t>
            </a:r>
            <a:r>
              <a:rPr lang="en-US" sz="1800" b="1" i="1" dirty="0" smtClean="0">
                <a:latin typeface="Garamond" pitchFamily="18" charset="0"/>
              </a:rPr>
              <a:t>The New York Times.</a:t>
            </a:r>
            <a:r>
              <a:rPr lang="en-US" sz="1800" b="1" dirty="0" smtClean="0">
                <a:latin typeface="Garamond" pitchFamily="18" charset="0"/>
              </a:rPr>
              <a:t> Retrieved from http://opinionator.blogs.nytimes.com/2012/05/17/how-reliable- are-the-social-sciences/?smid=fb-share</a:t>
            </a:r>
            <a:endParaRPr lang="tr-TR" sz="1800" b="1" dirty="0" smtClean="0">
              <a:latin typeface="Garamond" pitchFamily="18" charset="0"/>
            </a:endParaRPr>
          </a:p>
          <a:p>
            <a:pPr>
              <a:buNone/>
            </a:pPr>
            <a:r>
              <a:rPr lang="en-US" sz="1800" b="1" dirty="0" smtClean="0">
                <a:latin typeface="Garamond" pitchFamily="18" charset="0"/>
              </a:rPr>
              <a:t>Kalyuga, S. (2011). Cognitive load theory: How many types of load does it really need? </a:t>
            </a:r>
            <a:r>
              <a:rPr lang="en-US" sz="1800" b="1" i="1" dirty="0" smtClean="0">
                <a:latin typeface="Garamond" pitchFamily="18" charset="0"/>
              </a:rPr>
              <a:t>Educational Psychology Review, 23</a:t>
            </a:r>
            <a:r>
              <a:rPr lang="en-US" sz="1800" b="1" dirty="0" smtClean="0">
                <a:latin typeface="Garamond" pitchFamily="18" charset="0"/>
              </a:rPr>
              <a:t>(1), 1-19.</a:t>
            </a:r>
            <a:endParaRPr lang="tr-TR" sz="1800" b="1" dirty="0" smtClean="0">
              <a:latin typeface="Garamond" pitchFamily="18" charset="0"/>
            </a:endParaRPr>
          </a:p>
          <a:p>
            <a:pPr>
              <a:buNone/>
            </a:pPr>
            <a:endParaRPr lang="en-US" sz="1800" b="1" dirty="0" smtClean="0">
              <a:latin typeface="Garamond" pitchFamily="18" charset="0"/>
            </a:endParaRPr>
          </a:p>
          <a:p>
            <a:pPr>
              <a:buNone/>
            </a:pPr>
            <a:endParaRPr lang="en-US" sz="1800" b="1" dirty="0" smtClean="0">
              <a:latin typeface="Garamond" pitchFamily="18" charset="0"/>
            </a:endParaRPr>
          </a:p>
          <a:p>
            <a:pPr>
              <a:buNone/>
            </a:pPr>
            <a:endParaRPr lang="tr-TR" sz="1800" b="1" dirty="0" smtClean="0">
              <a:latin typeface="Garamond" pitchFamily="18" charset="0"/>
            </a:endParaRPr>
          </a:p>
          <a:p>
            <a:pPr>
              <a:buNone/>
            </a:pPr>
            <a:endParaRPr lang="tr-TR" sz="1800" b="1" dirty="0">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20</a:t>
            </a:fld>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33400"/>
            <a:ext cx="8229600" cy="856488"/>
          </a:xfrm>
        </p:spPr>
        <p:txBody>
          <a:bodyPr>
            <a:normAutofit/>
          </a:bodyPr>
          <a:lstStyle/>
          <a:p>
            <a:r>
              <a:rPr lang="en-US" sz="4100" b="1" dirty="0" smtClean="0">
                <a:solidFill>
                  <a:schemeClr val="tx1"/>
                </a:solidFill>
                <a:latin typeface="Garamond" pitchFamily="18" charset="0"/>
              </a:rPr>
              <a:t>References </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228600" y="1295400"/>
            <a:ext cx="8610600" cy="5562600"/>
          </a:xfrm>
        </p:spPr>
        <p:txBody>
          <a:bodyPr>
            <a:normAutofit fontScale="92500" lnSpcReduction="10000"/>
          </a:bodyPr>
          <a:lstStyle/>
          <a:p>
            <a:pPr>
              <a:buNone/>
            </a:pPr>
            <a:r>
              <a:rPr lang="en-US" sz="1800" b="1" dirty="0" smtClean="0">
                <a:latin typeface="Garamond" pitchFamily="18" charset="0"/>
              </a:rPr>
              <a:t>Kozan, K., &amp; Richardson, J. (2014). Interrelationships between and among the presences. </a:t>
            </a:r>
            <a:r>
              <a:rPr lang="en-US" sz="1800" b="1" i="1" dirty="0" smtClean="0">
                <a:latin typeface="Garamond" pitchFamily="18" charset="0"/>
              </a:rPr>
              <a:t>Internet and  Higher Education, 21, </a:t>
            </a:r>
            <a:r>
              <a:rPr lang="en-US" sz="1800" b="1" dirty="0" smtClean="0">
                <a:latin typeface="Garamond" pitchFamily="18" charset="0"/>
              </a:rPr>
              <a:t>68-73.</a:t>
            </a:r>
          </a:p>
          <a:p>
            <a:pPr>
              <a:buNone/>
            </a:pPr>
            <a:r>
              <a:rPr lang="en-US" sz="1800" b="1" dirty="0" smtClean="0">
                <a:latin typeface="Garamond" pitchFamily="18" charset="0"/>
              </a:rPr>
              <a:t>Leppink, J., Paas, F., van Gog, T., van der Vleuten, C. P. M, &amp; van Merriënboer, J. J. G. (2014). Effects of pairs of problems and examples on task performance and different types of cognitive load. </a:t>
            </a:r>
            <a:r>
              <a:rPr lang="en-US" sz="1800" b="1" i="1" dirty="0" smtClean="0">
                <a:latin typeface="Garamond" pitchFamily="18" charset="0"/>
              </a:rPr>
              <a:t>Learning and Instruction, 30, </a:t>
            </a:r>
            <a:r>
              <a:rPr lang="en-US" sz="1800" b="1" dirty="0" smtClean="0">
                <a:latin typeface="Garamond" pitchFamily="18" charset="0"/>
              </a:rPr>
              <a:t>32-42.</a:t>
            </a:r>
          </a:p>
          <a:p>
            <a:pPr>
              <a:buNone/>
            </a:pPr>
            <a:r>
              <a:rPr lang="en-US" sz="1800" b="1" dirty="0" smtClean="0">
                <a:latin typeface="Garamond" pitchFamily="18" charset="0"/>
              </a:rPr>
              <a:t>Matthews, D., Bogle, L., Boles, E., Day, S., &amp; Swan, K. (2013).Developing communities of inquiry in online courses: A design-based approach. In Z. Akyol&amp; D. R. Garrison (Eds.), </a:t>
            </a:r>
            <a:r>
              <a:rPr lang="en-US" sz="1800" b="1" i="1" dirty="0" smtClean="0">
                <a:latin typeface="Garamond" pitchFamily="18" charset="0"/>
              </a:rPr>
              <a:t>Educational communities of inquiry: Theoretical framework, research, and practice </a:t>
            </a:r>
            <a:r>
              <a:rPr lang="en-US" sz="1800" b="1" dirty="0" smtClean="0">
                <a:latin typeface="Garamond" pitchFamily="18" charset="0"/>
              </a:rPr>
              <a:t>(pp. 490-508). Hershey, PA: IGI Global.</a:t>
            </a:r>
          </a:p>
          <a:p>
            <a:pPr>
              <a:buNone/>
            </a:pPr>
            <a:r>
              <a:rPr lang="en-US" sz="1800" b="1" dirty="0" smtClean="0">
                <a:latin typeface="Garamond" pitchFamily="18" charset="0"/>
              </a:rPr>
              <a:t>Richardson, J. C., &amp; Swan, K. (2003). Examining social presence in online courses in relation to students` perceived learning and satisfaction. </a:t>
            </a:r>
            <a:r>
              <a:rPr lang="en-US" sz="1800" b="1" i="1" dirty="0" smtClean="0">
                <a:latin typeface="Garamond" pitchFamily="18" charset="0"/>
              </a:rPr>
              <a:t>Journal of Asynchronous Learning Networks, 7</a:t>
            </a:r>
            <a:r>
              <a:rPr lang="en-US" sz="1800" b="1" dirty="0" smtClean="0">
                <a:latin typeface="Garamond" pitchFamily="18" charset="0"/>
              </a:rPr>
              <a:t>(1), 68-88.</a:t>
            </a:r>
          </a:p>
          <a:p>
            <a:pPr>
              <a:buNone/>
            </a:pPr>
            <a:r>
              <a:rPr lang="en-US" sz="1800" b="1" dirty="0" smtClean="0">
                <a:latin typeface="Garamond" pitchFamily="18" charset="0"/>
              </a:rPr>
              <a:t>Shea, P., Li, C. S., Swan, K., Pickett, A. (2005). Developing learning community in online asynchronous college courses: The role of teaching presence. Journal of Asynchronous Learning Networks, 9(4), 59-82.</a:t>
            </a:r>
          </a:p>
          <a:p>
            <a:pPr>
              <a:buNone/>
            </a:pPr>
            <a:r>
              <a:rPr lang="en-US" sz="1800" b="1" dirty="0" smtClean="0">
                <a:latin typeface="Garamond" pitchFamily="18" charset="0"/>
              </a:rPr>
              <a:t>Sweller, J. (2010). Element interactivity and intrinsic, extraneous and germane cognitive load. Educational Psychology Review, 22, 123-138. </a:t>
            </a:r>
            <a:endParaRPr lang="tr-TR" sz="1800" b="1" dirty="0" smtClean="0">
              <a:latin typeface="Garamond" pitchFamily="18" charset="0"/>
            </a:endParaRPr>
          </a:p>
          <a:p>
            <a:pPr>
              <a:buNone/>
            </a:pPr>
            <a:r>
              <a:rPr lang="en-US" sz="1800" b="1" dirty="0" smtClean="0">
                <a:latin typeface="Garamond" pitchFamily="18" charset="0"/>
              </a:rPr>
              <a:t>Sweller, J., Ayres, P., &amp; Kalyuga, S. (2011). Cognitive load theory. New York: Springer.</a:t>
            </a:r>
          </a:p>
          <a:p>
            <a:pPr>
              <a:buNone/>
            </a:pPr>
            <a:r>
              <a:rPr lang="en-US" sz="1800" b="1" dirty="0" smtClean="0">
                <a:latin typeface="Garamond" pitchFamily="18" charset="0"/>
              </a:rPr>
              <a:t>Tabachnick, B. G. &amp; Fidell, L. S. (2013). Using multivariate statistics (6th ed.). Boston: Pearson.</a:t>
            </a:r>
            <a:endParaRPr lang="tr-TR" sz="1800" b="1" dirty="0" smtClean="0">
              <a:latin typeface="Garamond" pitchFamily="18" charset="0"/>
            </a:endParaRPr>
          </a:p>
          <a:p>
            <a:pPr>
              <a:buNone/>
            </a:pPr>
            <a:endParaRPr lang="tr-TR" sz="1800" b="1" dirty="0" smtClean="0">
              <a:latin typeface="Garamond" pitchFamily="18" charset="0"/>
            </a:endParaRPr>
          </a:p>
          <a:p>
            <a:pPr>
              <a:buNone/>
            </a:pPr>
            <a:endParaRPr lang="tr-TR" sz="1800" b="1" dirty="0" smtClean="0">
              <a:latin typeface="Garamond" pitchFamily="18" charset="0"/>
            </a:endParaRPr>
          </a:p>
          <a:p>
            <a:pPr>
              <a:buNone/>
            </a:pPr>
            <a:endParaRPr lang="tr-TR" sz="1800" b="1" dirty="0">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21</a:t>
            </a:fld>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98ABA254-E1B9-4BE3-AD29-15C9F17C5F0D}" type="slidenum">
              <a:rPr lang="tr-TR" smtClean="0"/>
              <a:pPr/>
              <a:t>22</a:t>
            </a:fld>
            <a:endParaRPr lang="tr-TR" dirty="0"/>
          </a:p>
        </p:txBody>
      </p:sp>
      <p:pic>
        <p:nvPicPr>
          <p:cNvPr id="5" name="4 Resim" descr="D:\purdue\courses\semesters\past\summer 2013\699-proposal\new\all\combined\combined\relations graph.jpg"/>
          <p:cNvPicPr/>
          <p:nvPr/>
        </p:nvPicPr>
        <p:blipFill>
          <a:blip r:embed="rId2" cstate="print"/>
          <a:srcRect/>
          <a:stretch>
            <a:fillRect/>
          </a:stretch>
        </p:blipFill>
        <p:spPr bwMode="auto">
          <a:xfrm>
            <a:off x="0" y="1066800"/>
            <a:ext cx="9144000" cy="5105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1" name="Picture 23" descr="C:\Users\tatanka iyotake\AppData\Local\Microsoft\Windows\Temporary Internet Files\Content.IE5\79PV7WKK\MC900439254[1].jpg"/>
          <p:cNvPicPr>
            <a:picLocks noChangeAspect="1" noChangeArrowheads="1"/>
          </p:cNvPicPr>
          <p:nvPr/>
        </p:nvPicPr>
        <p:blipFill>
          <a:blip r:embed="rId3" cstate="print"/>
          <a:srcRect/>
          <a:stretch>
            <a:fillRect/>
          </a:stretch>
        </p:blipFill>
        <p:spPr bwMode="auto">
          <a:xfrm>
            <a:off x="2133600" y="2286000"/>
            <a:ext cx="4419600" cy="4419600"/>
          </a:xfrm>
          <a:prstGeom prst="rect">
            <a:avLst/>
          </a:prstGeom>
          <a:noFill/>
        </p:spPr>
      </p:pic>
      <p:sp>
        <p:nvSpPr>
          <p:cNvPr id="2" name="1 Başlık"/>
          <p:cNvSpPr>
            <a:spLocks noGrp="1"/>
          </p:cNvSpPr>
          <p:nvPr>
            <p:ph type="title"/>
          </p:nvPr>
        </p:nvSpPr>
        <p:spPr>
          <a:xfrm>
            <a:off x="381000" y="304800"/>
            <a:ext cx="4419600" cy="1143000"/>
          </a:xfrm>
        </p:spPr>
        <p:txBody>
          <a:bodyPr>
            <a:normAutofit/>
          </a:bodyPr>
          <a:lstStyle/>
          <a:p>
            <a:r>
              <a:rPr lang="en-US" sz="4100" b="1" dirty="0" smtClean="0">
                <a:solidFill>
                  <a:schemeClr val="tx1"/>
                </a:solidFill>
                <a:latin typeface="Garamond" pitchFamily="18" charset="0"/>
              </a:rPr>
              <a:t>Research Problem</a:t>
            </a:r>
            <a:endParaRPr lang="tr-TR" sz="4100" b="1" dirty="0">
              <a:solidFill>
                <a:schemeClr val="tx1"/>
              </a:solidFill>
              <a:latin typeface="Garamond" pitchFamily="18" charset="0"/>
            </a:endParaRPr>
          </a:p>
        </p:txBody>
      </p:sp>
      <p:pic>
        <p:nvPicPr>
          <p:cNvPr id="2050" name="Picture 2" descr="C:\Users\tatanka iyotake\AppData\Local\Microsoft\Windows\Temporary Internet Files\Content.IE5\YH2SZVLD\MC900312584[1].wmf"/>
          <p:cNvPicPr>
            <a:picLocks noChangeAspect="1" noChangeArrowheads="1"/>
          </p:cNvPicPr>
          <p:nvPr/>
        </p:nvPicPr>
        <p:blipFill>
          <a:blip r:embed="rId4" cstate="print"/>
          <a:srcRect/>
          <a:stretch>
            <a:fillRect/>
          </a:stretch>
        </p:blipFill>
        <p:spPr bwMode="auto">
          <a:xfrm rot="18352906">
            <a:off x="5511978" y="1509735"/>
            <a:ext cx="1868119" cy="1522476"/>
          </a:xfrm>
          <a:prstGeom prst="rect">
            <a:avLst/>
          </a:prstGeom>
          <a:noFill/>
        </p:spPr>
      </p:pic>
      <p:pic>
        <p:nvPicPr>
          <p:cNvPr id="9" name="Picture 5" descr="C:\Users\kadir\AppData\Local\Microsoft\Windows\Temporary Internet Files\Content.IE5\5U582MQK\MC900434407[1].wmf"/>
          <p:cNvPicPr>
            <a:picLocks noChangeAspect="1" noChangeArrowheads="1"/>
          </p:cNvPicPr>
          <p:nvPr/>
        </p:nvPicPr>
        <p:blipFill>
          <a:blip r:embed="rId5" cstate="print"/>
          <a:srcRect/>
          <a:stretch>
            <a:fillRect/>
          </a:stretch>
        </p:blipFill>
        <p:spPr bwMode="auto">
          <a:xfrm rot="20881056">
            <a:off x="7391400" y="4267200"/>
            <a:ext cx="1295400" cy="1356877"/>
          </a:xfrm>
          <a:prstGeom prst="rect">
            <a:avLst/>
          </a:prstGeom>
          <a:noFill/>
          <a:ln w="9525">
            <a:noFill/>
            <a:miter lim="800000"/>
            <a:headEnd/>
            <a:tailEnd/>
          </a:ln>
        </p:spPr>
      </p:pic>
      <p:sp>
        <p:nvSpPr>
          <p:cNvPr id="10" name="3 Metin kutusu"/>
          <p:cNvSpPr txBox="1">
            <a:spLocks noChangeArrowheads="1"/>
          </p:cNvSpPr>
          <p:nvPr/>
        </p:nvSpPr>
        <p:spPr bwMode="auto">
          <a:xfrm>
            <a:off x="1057275" y="1895475"/>
            <a:ext cx="1152525" cy="769937"/>
          </a:xfrm>
          <a:prstGeom prst="rect">
            <a:avLst/>
          </a:prstGeom>
          <a:noFill/>
          <a:ln w="9525">
            <a:noFill/>
            <a:miter lim="800000"/>
            <a:headEnd/>
            <a:tailEnd/>
          </a:ln>
        </p:spPr>
        <p:txBody>
          <a:bodyPr>
            <a:spAutoFit/>
          </a:bodyPr>
          <a:lstStyle/>
          <a:p>
            <a:r>
              <a:rPr lang="en-US" sz="4400" b="1" dirty="0">
                <a:latin typeface="Garamond" pitchFamily="18" charset="0"/>
              </a:rPr>
              <a:t>TP</a:t>
            </a:r>
          </a:p>
        </p:txBody>
      </p:sp>
      <p:sp>
        <p:nvSpPr>
          <p:cNvPr id="11" name="4 Metin kutusu"/>
          <p:cNvSpPr txBox="1">
            <a:spLocks noChangeArrowheads="1"/>
          </p:cNvSpPr>
          <p:nvPr/>
        </p:nvSpPr>
        <p:spPr bwMode="auto">
          <a:xfrm>
            <a:off x="1130300" y="3767137"/>
            <a:ext cx="1150937" cy="769938"/>
          </a:xfrm>
          <a:prstGeom prst="rect">
            <a:avLst/>
          </a:prstGeom>
          <a:noFill/>
          <a:ln w="9525">
            <a:noFill/>
            <a:miter lim="800000"/>
            <a:headEnd/>
            <a:tailEnd/>
          </a:ln>
        </p:spPr>
        <p:txBody>
          <a:bodyPr>
            <a:spAutoFit/>
          </a:bodyPr>
          <a:lstStyle/>
          <a:p>
            <a:r>
              <a:rPr lang="en-US" sz="4400" b="1" dirty="0">
                <a:latin typeface="Garamond" pitchFamily="18" charset="0"/>
              </a:rPr>
              <a:t>CP</a:t>
            </a:r>
          </a:p>
        </p:txBody>
      </p:sp>
      <p:sp>
        <p:nvSpPr>
          <p:cNvPr id="12" name="5 Metin kutusu"/>
          <p:cNvSpPr txBox="1">
            <a:spLocks noChangeArrowheads="1"/>
          </p:cNvSpPr>
          <p:nvPr/>
        </p:nvSpPr>
        <p:spPr bwMode="auto">
          <a:xfrm>
            <a:off x="1201737" y="5424487"/>
            <a:ext cx="1152525" cy="768350"/>
          </a:xfrm>
          <a:prstGeom prst="rect">
            <a:avLst/>
          </a:prstGeom>
          <a:noFill/>
          <a:ln w="9525">
            <a:noFill/>
            <a:miter lim="800000"/>
            <a:headEnd/>
            <a:tailEnd/>
          </a:ln>
        </p:spPr>
        <p:txBody>
          <a:bodyPr>
            <a:spAutoFit/>
          </a:bodyPr>
          <a:lstStyle/>
          <a:p>
            <a:r>
              <a:rPr lang="en-US" sz="4400" b="1" dirty="0">
                <a:latin typeface="Garamond" pitchFamily="18" charset="0"/>
              </a:rPr>
              <a:t>SP</a:t>
            </a:r>
          </a:p>
        </p:txBody>
      </p:sp>
      <p:sp>
        <p:nvSpPr>
          <p:cNvPr id="13" name="6 Metin kutusu"/>
          <p:cNvSpPr txBox="1">
            <a:spLocks noChangeArrowheads="1"/>
          </p:cNvSpPr>
          <p:nvPr/>
        </p:nvSpPr>
        <p:spPr bwMode="auto">
          <a:xfrm>
            <a:off x="7105650" y="3767137"/>
            <a:ext cx="1152525" cy="769938"/>
          </a:xfrm>
          <a:prstGeom prst="rect">
            <a:avLst/>
          </a:prstGeom>
          <a:noFill/>
          <a:ln w="9525">
            <a:noFill/>
            <a:miter lim="800000"/>
            <a:headEnd/>
            <a:tailEnd/>
          </a:ln>
        </p:spPr>
        <p:txBody>
          <a:bodyPr>
            <a:spAutoFit/>
          </a:bodyPr>
          <a:lstStyle/>
          <a:p>
            <a:r>
              <a:rPr lang="en-US" sz="4400" b="1" dirty="0">
                <a:latin typeface="Garamond" pitchFamily="18" charset="0"/>
              </a:rPr>
              <a:t>CL</a:t>
            </a:r>
          </a:p>
        </p:txBody>
      </p:sp>
      <p:cxnSp>
        <p:nvCxnSpPr>
          <p:cNvPr id="14" name="8 Düz Ok Bağlayıcısı"/>
          <p:cNvCxnSpPr>
            <a:cxnSpLocks noChangeShapeType="1"/>
            <a:endCxn id="13" idx="1"/>
          </p:cNvCxnSpPr>
          <p:nvPr/>
        </p:nvCxnSpPr>
        <p:spPr bwMode="auto">
          <a:xfrm>
            <a:off x="1993900" y="2400300"/>
            <a:ext cx="5111750" cy="1751806"/>
          </a:xfrm>
          <a:prstGeom prst="straightConnector1">
            <a:avLst/>
          </a:prstGeom>
          <a:noFill/>
          <a:ln w="31750" algn="ctr">
            <a:solidFill>
              <a:schemeClr val="tx1"/>
            </a:solidFill>
            <a:round/>
            <a:headEnd/>
            <a:tailEnd type="arrow" w="med" len="med"/>
          </a:ln>
        </p:spPr>
      </p:cxnSp>
      <p:cxnSp>
        <p:nvCxnSpPr>
          <p:cNvPr id="15" name="10 Düz Ok Bağlayıcısı"/>
          <p:cNvCxnSpPr>
            <a:cxnSpLocks noChangeShapeType="1"/>
            <a:endCxn id="13" idx="1"/>
          </p:cNvCxnSpPr>
          <p:nvPr/>
        </p:nvCxnSpPr>
        <p:spPr bwMode="auto">
          <a:xfrm flipV="1">
            <a:off x="2138362" y="4152900"/>
            <a:ext cx="4967288" cy="119062"/>
          </a:xfrm>
          <a:prstGeom prst="straightConnector1">
            <a:avLst/>
          </a:prstGeom>
          <a:noFill/>
          <a:ln w="31750" algn="ctr">
            <a:solidFill>
              <a:schemeClr val="tx1"/>
            </a:solidFill>
            <a:round/>
            <a:headEnd/>
            <a:tailEnd type="arrow" w="med" len="med"/>
          </a:ln>
        </p:spPr>
      </p:cxnSp>
      <p:cxnSp>
        <p:nvCxnSpPr>
          <p:cNvPr id="16" name="12 Düz Ok Bağlayıcısı"/>
          <p:cNvCxnSpPr>
            <a:cxnSpLocks noChangeShapeType="1"/>
            <a:endCxn id="13" idx="1"/>
          </p:cNvCxnSpPr>
          <p:nvPr/>
        </p:nvCxnSpPr>
        <p:spPr bwMode="auto">
          <a:xfrm flipV="1">
            <a:off x="2057400" y="4152106"/>
            <a:ext cx="5048250" cy="1562894"/>
          </a:xfrm>
          <a:prstGeom prst="straightConnector1">
            <a:avLst/>
          </a:prstGeom>
          <a:noFill/>
          <a:ln w="31750" algn="ctr">
            <a:solidFill>
              <a:schemeClr val="tx1"/>
            </a:solidFill>
            <a:round/>
            <a:headEnd/>
            <a:tailEnd type="arrow" w="med" len="med"/>
          </a:ln>
        </p:spPr>
      </p:cxnSp>
      <p:pic>
        <p:nvPicPr>
          <p:cNvPr id="19" name="Picture 4" descr="C:\Users\kadir\AppData\Local\Microsoft\Windows\Temporary Internet Files\Content.IE5\D6GZHNFG\MC900300119[1].wmf"/>
          <p:cNvPicPr>
            <a:picLocks noChangeAspect="1" noChangeArrowheads="1"/>
          </p:cNvPicPr>
          <p:nvPr/>
        </p:nvPicPr>
        <p:blipFill>
          <a:blip r:embed="rId6" cstate="print"/>
          <a:srcRect/>
          <a:stretch>
            <a:fillRect/>
          </a:stretch>
        </p:blipFill>
        <p:spPr bwMode="auto">
          <a:xfrm rot="20018506">
            <a:off x="991568" y="2434759"/>
            <a:ext cx="1328366" cy="1345189"/>
          </a:xfrm>
          <a:prstGeom prst="rect">
            <a:avLst/>
          </a:prstGeom>
          <a:noFill/>
          <a:ln w="9525">
            <a:noFill/>
            <a:miter lim="800000"/>
            <a:headEnd/>
            <a:tailEnd/>
          </a:ln>
        </p:spPr>
      </p:pic>
      <p:pic>
        <p:nvPicPr>
          <p:cNvPr id="2058" name="Picture 10" descr="C:\Users\tatanka iyotake\AppData\Local\Microsoft\Windows\Temporary Internet Files\Content.IE5\OI68FBAN\MP900442452[1].jpg"/>
          <p:cNvPicPr>
            <a:picLocks noChangeAspect="1" noChangeArrowheads="1"/>
          </p:cNvPicPr>
          <p:nvPr/>
        </p:nvPicPr>
        <p:blipFill>
          <a:blip r:embed="rId7" cstate="print"/>
          <a:srcRect/>
          <a:stretch>
            <a:fillRect/>
          </a:stretch>
        </p:blipFill>
        <p:spPr bwMode="auto">
          <a:xfrm rot="750241">
            <a:off x="76294" y="5862176"/>
            <a:ext cx="1382899" cy="856274"/>
          </a:xfrm>
          <a:prstGeom prst="rect">
            <a:avLst/>
          </a:prstGeom>
          <a:noFill/>
        </p:spPr>
      </p:pic>
      <p:pic>
        <p:nvPicPr>
          <p:cNvPr id="36" name="Picture 9" descr="C:\Users\kadir\AppData\Local\Microsoft\Windows\Temporary Internet Files\Content.IE5\D6GZHNFG\MC900160358[1].wmf"/>
          <p:cNvPicPr>
            <a:picLocks noChangeAspect="1" noChangeArrowheads="1"/>
          </p:cNvPicPr>
          <p:nvPr/>
        </p:nvPicPr>
        <p:blipFill>
          <a:blip r:embed="rId8" cstate="print"/>
          <a:srcRect/>
          <a:stretch>
            <a:fillRect/>
          </a:stretch>
        </p:blipFill>
        <p:spPr bwMode="auto">
          <a:xfrm rot="20035836">
            <a:off x="-50354" y="3929173"/>
            <a:ext cx="1447781" cy="1146381"/>
          </a:xfrm>
          <a:prstGeom prst="rect">
            <a:avLst/>
          </a:prstGeom>
          <a:noFill/>
          <a:ln w="9525">
            <a:noFill/>
            <a:miter lim="800000"/>
            <a:headEnd/>
            <a:tailEnd/>
          </a:ln>
        </p:spPr>
      </p:pic>
      <p:sp>
        <p:nvSpPr>
          <p:cNvPr id="44" name="43 Metin kutusu"/>
          <p:cNvSpPr txBox="1"/>
          <p:nvPr/>
        </p:nvSpPr>
        <p:spPr>
          <a:xfrm>
            <a:off x="3733800" y="6150114"/>
            <a:ext cx="4900893" cy="707886"/>
          </a:xfrm>
          <a:prstGeom prst="rect">
            <a:avLst/>
          </a:prstGeom>
          <a:noFill/>
        </p:spPr>
        <p:txBody>
          <a:bodyPr wrap="none" rtlCol="0">
            <a:spAutoFit/>
          </a:bodyPr>
          <a:lstStyle/>
          <a:p>
            <a:r>
              <a:rPr lang="en-US" sz="2000" b="1" dirty="0" smtClean="0">
                <a:latin typeface="Garamond" pitchFamily="18" charset="0"/>
              </a:rPr>
              <a:t>CL: cognitive load; CP: cognitive presence; </a:t>
            </a:r>
          </a:p>
          <a:p>
            <a:r>
              <a:rPr lang="en-US" sz="2000" b="1" dirty="0" smtClean="0">
                <a:latin typeface="Garamond" pitchFamily="18" charset="0"/>
              </a:rPr>
              <a:t>SP: Social presence; TP: teaching presence </a:t>
            </a:r>
            <a:endParaRPr lang="tr-TR" sz="2000" b="1" dirty="0">
              <a:latin typeface="Garamond" pitchFamily="18" charset="0"/>
            </a:endParaRPr>
          </a:p>
        </p:txBody>
      </p:sp>
      <p:sp>
        <p:nvSpPr>
          <p:cNvPr id="17" name="16 Slayt Numarası Yer Tutucusu"/>
          <p:cNvSpPr>
            <a:spLocks noGrp="1"/>
          </p:cNvSpPr>
          <p:nvPr>
            <p:ph type="sldNum" sz="quarter" idx="12"/>
          </p:nvPr>
        </p:nvSpPr>
        <p:spPr/>
        <p:txBody>
          <a:bodyPr/>
          <a:lstStyle/>
          <a:p>
            <a:fld id="{98ABA254-E1B9-4BE3-AD29-15C9F17C5F0D}" type="slidenum">
              <a:rPr lang="tr-TR" smtClean="0"/>
              <a:pPr/>
              <a:t>3</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219200"/>
            <a:ext cx="4648200" cy="914400"/>
          </a:xfrm>
        </p:spPr>
        <p:txBody>
          <a:bodyPr>
            <a:normAutofit/>
          </a:bodyPr>
          <a:lstStyle/>
          <a:p>
            <a:r>
              <a:rPr lang="en-US" sz="4100" b="1" dirty="0" smtClean="0">
                <a:solidFill>
                  <a:schemeClr val="tx1"/>
                </a:solidFill>
                <a:latin typeface="Garamond" pitchFamily="18" charset="0"/>
              </a:rPr>
              <a:t>Research Questions</a:t>
            </a:r>
            <a:endParaRPr lang="tr-TR" sz="4100" b="1" dirty="0">
              <a:solidFill>
                <a:schemeClr val="tx1"/>
              </a:solidFill>
              <a:latin typeface="Garamond" pitchFamily="18" charset="0"/>
            </a:endParaRPr>
          </a:p>
        </p:txBody>
      </p:sp>
      <p:sp>
        <p:nvSpPr>
          <p:cNvPr id="3" name="2 İçerik Yer Tutucusu"/>
          <p:cNvSpPr>
            <a:spLocks noGrp="1"/>
          </p:cNvSpPr>
          <p:nvPr>
            <p:ph idx="1"/>
          </p:nvPr>
        </p:nvSpPr>
        <p:spPr>
          <a:xfrm>
            <a:off x="0" y="1905000"/>
            <a:ext cx="8839200" cy="4419600"/>
          </a:xfrm>
        </p:spPr>
        <p:txBody>
          <a:bodyPr>
            <a:normAutofit/>
          </a:bodyPr>
          <a:lstStyle/>
          <a:p>
            <a:pPr lvl="0"/>
            <a:endParaRPr lang="en-US" sz="2400" b="1" dirty="0" smtClean="0">
              <a:latin typeface="Garamond" pitchFamily="18" charset="0"/>
            </a:endParaRPr>
          </a:p>
          <a:p>
            <a:pPr lvl="0"/>
            <a:endParaRPr lang="en-US" sz="2400" b="1" dirty="0" smtClean="0">
              <a:latin typeface="Garamond" pitchFamily="18" charset="0"/>
            </a:endParaRPr>
          </a:p>
          <a:p>
            <a:pPr lvl="0"/>
            <a:endParaRPr lang="en-US" sz="2400" b="1" dirty="0" smtClean="0">
              <a:latin typeface="Garamond" pitchFamily="18" charset="0"/>
            </a:endParaRPr>
          </a:p>
          <a:p>
            <a:pPr lvl="0"/>
            <a:endParaRPr lang="en-US" sz="2400" b="1" dirty="0" smtClean="0">
              <a:latin typeface="Garamond" pitchFamily="18" charset="0"/>
            </a:endParaRPr>
          </a:p>
          <a:p>
            <a:pPr lvl="0"/>
            <a:r>
              <a:rPr lang="en-US" sz="2400" b="1" dirty="0" smtClean="0">
                <a:latin typeface="Garamond" pitchFamily="18" charset="0"/>
              </a:rPr>
              <a:t>How well TP, CP and SP predict intrinsic/extraneous / germane  CL at the end of a fully online learning experience? </a:t>
            </a:r>
          </a:p>
          <a:p>
            <a:pPr lvl="0">
              <a:buNone/>
            </a:pPr>
            <a:endParaRPr lang="en-US" sz="2400" b="1" dirty="0" smtClean="0">
              <a:latin typeface="Garamond" pitchFamily="18" charset="0"/>
            </a:endParaRPr>
          </a:p>
          <a:p>
            <a:pPr marL="509588" lvl="0" indent="117475"/>
            <a:r>
              <a:rPr lang="en-US" sz="2400" b="1" dirty="0" smtClean="0">
                <a:latin typeface="Garamond" pitchFamily="18" charset="0"/>
              </a:rPr>
              <a:t> What presence is the best predictor of intrinsic/extraneous/ germane  CL at the end of a fully online learning experience: social presence, teaching presence, and cognitive presence?</a:t>
            </a:r>
            <a:endParaRPr lang="tr-TR" sz="2400" b="1" dirty="0" smtClean="0">
              <a:latin typeface="Garamond" pitchFamily="18" charset="0"/>
            </a:endParaRPr>
          </a:p>
          <a:p>
            <a:endParaRPr lang="tr-TR" sz="2400" b="1" dirty="0">
              <a:latin typeface="Garamond" pitchFamily="18" charset="0"/>
            </a:endParaRPr>
          </a:p>
        </p:txBody>
      </p:sp>
      <p:pic>
        <p:nvPicPr>
          <p:cNvPr id="4" name="Picture 5" descr="C:\Users\kadir\AppData\Local\Microsoft\Windows\Temporary Internet Files\Content.IE5\PZ3ZOZF4\MC900434411[1].wmf"/>
          <p:cNvPicPr>
            <a:picLocks noChangeAspect="1" noChangeArrowheads="1"/>
          </p:cNvPicPr>
          <p:nvPr/>
        </p:nvPicPr>
        <p:blipFill>
          <a:blip r:embed="rId3" cstate="print"/>
          <a:srcRect/>
          <a:stretch>
            <a:fillRect/>
          </a:stretch>
        </p:blipFill>
        <p:spPr bwMode="auto">
          <a:xfrm rot="19366178">
            <a:off x="5124828" y="739817"/>
            <a:ext cx="2316377" cy="2607698"/>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fld id="{98ABA254-E1B9-4BE3-AD29-15C9F17C5F0D}" type="slidenum">
              <a:rPr lang="tr-TR" smtClean="0"/>
              <a:pPr/>
              <a:t>4</a:t>
            </a:fld>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209800"/>
            <a:ext cx="8229600" cy="4389120"/>
          </a:xfrm>
        </p:spPr>
        <p:txBody>
          <a:bodyPr>
            <a:normAutofit/>
          </a:bodyPr>
          <a:lstStyle/>
          <a:p>
            <a:r>
              <a:rPr lang="en-US" sz="2400" b="1" dirty="0" smtClean="0">
                <a:latin typeface="Garamond" pitchFamily="18" charset="0"/>
              </a:rPr>
              <a:t>Perceived learning</a:t>
            </a:r>
          </a:p>
          <a:p>
            <a:r>
              <a:rPr lang="en-US" sz="2400" b="1" dirty="0" smtClean="0">
                <a:latin typeface="Garamond" pitchFamily="18" charset="0"/>
              </a:rPr>
              <a:t>Learner satisfaction</a:t>
            </a:r>
          </a:p>
          <a:p>
            <a:pPr>
              <a:buNone/>
            </a:pPr>
            <a:endParaRPr lang="en-US" sz="2400" b="1" dirty="0" smtClean="0">
              <a:latin typeface="Garamond" pitchFamily="18" charset="0"/>
            </a:endParaRPr>
          </a:p>
          <a:p>
            <a:pPr>
              <a:buFont typeface="Wingdings" pitchFamily="2" charset="2"/>
              <a:buChar char="Ø"/>
            </a:pPr>
            <a:r>
              <a:rPr lang="en-US" sz="2400" b="1" dirty="0" smtClean="0">
                <a:latin typeface="Garamond" pitchFamily="18" charset="0"/>
              </a:rPr>
              <a:t>These relate to both each other and the presences </a:t>
            </a:r>
          </a:p>
          <a:p>
            <a:pPr>
              <a:buNone/>
            </a:pPr>
            <a:r>
              <a:rPr lang="en-US" sz="2400" b="1" dirty="0" smtClean="0">
                <a:latin typeface="Garamond" pitchFamily="18" charset="0"/>
              </a:rPr>
              <a:t>   (e.g., Akyol &amp; Garrison, 2008; Arbaugh, 2008; Fredericksen, Pickett, Shea, Pelz and Swan, 2000; Richardson &amp; Swan, 2003; Shea, Li, Swan &amp; Pickett, 2005)</a:t>
            </a:r>
            <a:endParaRPr lang="tr-TR" sz="2400" b="1" dirty="0">
              <a:latin typeface="Garamond" pitchFamily="18" charset="0"/>
            </a:endParaRPr>
          </a:p>
        </p:txBody>
      </p:sp>
      <p:pic>
        <p:nvPicPr>
          <p:cNvPr id="4" name="Picture 5" descr="C:\Users\kadir\AppData\Local\Microsoft\Windows\Temporary Internet Files\Content.IE5\PZ3ZOZF4\MC900434411[1].wmf"/>
          <p:cNvPicPr>
            <a:picLocks noChangeAspect="1" noChangeArrowheads="1"/>
          </p:cNvPicPr>
          <p:nvPr/>
        </p:nvPicPr>
        <p:blipFill>
          <a:blip r:embed="rId3" cstate="print"/>
          <a:srcRect/>
          <a:stretch>
            <a:fillRect/>
          </a:stretch>
        </p:blipFill>
        <p:spPr bwMode="auto">
          <a:xfrm rot="19366178">
            <a:off x="6998761" y="-122830"/>
            <a:ext cx="2186211" cy="2461161"/>
          </a:xfrm>
          <a:prstGeom prst="rect">
            <a:avLst/>
          </a:prstGeom>
          <a:noFill/>
          <a:ln w="9525">
            <a:noFill/>
            <a:miter lim="800000"/>
            <a:headEnd/>
            <a:tailEnd/>
          </a:ln>
        </p:spPr>
      </p:pic>
      <p:sp>
        <p:nvSpPr>
          <p:cNvPr id="5" name="4 Dikdörtgen"/>
          <p:cNvSpPr/>
          <p:nvPr/>
        </p:nvSpPr>
        <p:spPr>
          <a:xfrm>
            <a:off x="228600" y="1066800"/>
            <a:ext cx="4993931" cy="723275"/>
          </a:xfrm>
          <a:prstGeom prst="rect">
            <a:avLst/>
          </a:prstGeom>
        </p:spPr>
        <p:txBody>
          <a:bodyPr wrap="none">
            <a:spAutoFit/>
          </a:bodyPr>
          <a:lstStyle/>
          <a:p>
            <a:r>
              <a:rPr lang="en-US" sz="4100" b="1" dirty="0" smtClean="0">
                <a:solidFill>
                  <a:schemeClr val="tx1"/>
                </a:solidFill>
                <a:latin typeface="Garamond" pitchFamily="18" charset="0"/>
              </a:rPr>
              <a:t>2 important variables </a:t>
            </a:r>
            <a:endParaRPr lang="tr-TR" sz="4100" dirty="0"/>
          </a:p>
        </p:txBody>
      </p:sp>
      <p:sp>
        <p:nvSpPr>
          <p:cNvPr id="6" name="5 Slayt Numarası Yer Tutucusu"/>
          <p:cNvSpPr>
            <a:spLocks noGrp="1"/>
          </p:cNvSpPr>
          <p:nvPr>
            <p:ph type="sldNum" sz="quarter" idx="12"/>
          </p:nvPr>
        </p:nvSpPr>
        <p:spPr/>
        <p:txBody>
          <a:bodyPr/>
          <a:lstStyle/>
          <a:p>
            <a:fld id="{98ABA254-E1B9-4BE3-AD29-15C9F17C5F0D}" type="slidenum">
              <a:rPr lang="tr-TR" smtClean="0"/>
              <a:pPr/>
              <a:t>5</a:t>
            </a:fld>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981200"/>
            <a:ext cx="8229600" cy="4617720"/>
          </a:xfrm>
        </p:spPr>
        <p:txBody>
          <a:bodyPr>
            <a:normAutofit/>
          </a:bodyPr>
          <a:lstStyle/>
          <a:p>
            <a:pPr lvl="0"/>
            <a:r>
              <a:rPr lang="en-US" sz="2400" b="1" dirty="0" smtClean="0">
                <a:latin typeface="Garamond" pitchFamily="18" charset="0"/>
              </a:rPr>
              <a:t>Can the presences still predict intrinsic/extraneous/ germane CL significantly at the end of a fully online learning experience after controlling for learner satisfaction and perceived learning?</a:t>
            </a:r>
          </a:p>
          <a:p>
            <a:pPr lvl="0">
              <a:buNone/>
            </a:pPr>
            <a:endParaRPr lang="en-US" sz="2400" b="1" dirty="0" smtClean="0">
              <a:latin typeface="Garamond" pitchFamily="18" charset="0"/>
            </a:endParaRPr>
          </a:p>
          <a:p>
            <a:pPr marL="509588" lvl="0" indent="65088"/>
            <a:r>
              <a:rPr lang="en-US" sz="2400" b="1" dirty="0" smtClean="0">
                <a:latin typeface="Garamond" pitchFamily="18" charset="0"/>
              </a:rPr>
              <a:t> What presence is the best predictor of intrinsic/ extraneous /germane cognitive load at the end of a fully online learning experience after controlling for learner satisfaction and perceived learning?</a:t>
            </a:r>
            <a:endParaRPr lang="tr-TR" sz="2400" b="1" dirty="0" smtClean="0">
              <a:latin typeface="Garamond" pitchFamily="18" charset="0"/>
            </a:endParaRPr>
          </a:p>
          <a:p>
            <a:endParaRPr lang="en-US" sz="2400" b="1" dirty="0" smtClean="0">
              <a:latin typeface="Garamond" pitchFamily="18" charset="0"/>
            </a:endParaRPr>
          </a:p>
        </p:txBody>
      </p:sp>
      <p:pic>
        <p:nvPicPr>
          <p:cNvPr id="4" name="Picture 5" descr="C:\Users\kadir\AppData\Local\Microsoft\Windows\Temporary Internet Files\Content.IE5\PZ3ZOZF4\MC900434411[1].wmf"/>
          <p:cNvPicPr>
            <a:picLocks noChangeAspect="1" noChangeArrowheads="1"/>
          </p:cNvPicPr>
          <p:nvPr/>
        </p:nvPicPr>
        <p:blipFill>
          <a:blip r:embed="rId3" cstate="print"/>
          <a:srcRect/>
          <a:stretch>
            <a:fillRect/>
          </a:stretch>
        </p:blipFill>
        <p:spPr bwMode="auto">
          <a:xfrm rot="19366178">
            <a:off x="6998761" y="-122830"/>
            <a:ext cx="2186211" cy="2461161"/>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fld id="{98ABA254-E1B9-4BE3-AD29-15C9F17C5F0D}" type="slidenum">
              <a:rPr lang="tr-TR" smtClean="0"/>
              <a:pPr/>
              <a:t>6</a:t>
            </a:fld>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28800"/>
            <a:ext cx="8229600" cy="4770120"/>
          </a:xfrm>
        </p:spPr>
        <p:txBody>
          <a:bodyPr>
            <a:normAutofit/>
          </a:bodyPr>
          <a:lstStyle/>
          <a:p>
            <a:pPr lvl="0">
              <a:buNone/>
            </a:pPr>
            <a:r>
              <a:rPr lang="en-US" sz="2800" b="1" dirty="0" smtClean="0">
                <a:latin typeface="Garamond" pitchFamily="18" charset="0"/>
              </a:rPr>
              <a:t>At the end of a fully online learning experience:</a:t>
            </a:r>
          </a:p>
          <a:p>
            <a:pPr lvl="0">
              <a:buNone/>
            </a:pPr>
            <a:endParaRPr lang="en-US" sz="2800" b="1" dirty="0" smtClean="0">
              <a:latin typeface="Garamond" pitchFamily="18" charset="0"/>
            </a:endParaRPr>
          </a:p>
          <a:p>
            <a:pPr lvl="0"/>
            <a:r>
              <a:rPr lang="en-US" sz="2800" b="1" dirty="0" smtClean="0">
                <a:latin typeface="Garamond" pitchFamily="18" charset="0"/>
              </a:rPr>
              <a:t>TP + CP + SP             CL  (Hypothesis 1).</a:t>
            </a:r>
          </a:p>
          <a:p>
            <a:pPr lvl="0">
              <a:buNone/>
            </a:pPr>
            <a:endParaRPr lang="en-US" sz="2800" b="1" dirty="0" smtClean="0">
              <a:latin typeface="Garamond" pitchFamily="18" charset="0"/>
            </a:endParaRPr>
          </a:p>
          <a:p>
            <a:pPr lvl="0"/>
            <a:r>
              <a:rPr lang="en-US" sz="2800" b="1" dirty="0" smtClean="0">
                <a:latin typeface="Garamond" pitchFamily="18" charset="0"/>
              </a:rPr>
              <a:t>(TP + CP + SP ) – LS             CL (Hypothesis 2).</a:t>
            </a:r>
            <a:endParaRPr lang="tr-TR" sz="2800" b="1" dirty="0" smtClean="0">
              <a:latin typeface="Garamond" pitchFamily="18" charset="0"/>
            </a:endParaRPr>
          </a:p>
          <a:p>
            <a:pPr lvl="0"/>
            <a:endParaRPr lang="en-US" sz="2800" b="1" dirty="0" smtClean="0">
              <a:latin typeface="Garamond" pitchFamily="18" charset="0"/>
            </a:endParaRPr>
          </a:p>
          <a:p>
            <a:pPr lvl="0"/>
            <a:r>
              <a:rPr lang="en-US" sz="2800" b="1" dirty="0" smtClean="0">
                <a:latin typeface="Garamond" pitchFamily="18" charset="0"/>
              </a:rPr>
              <a:t>(TP + CP + SP ) – PL            CL (Hypothesis 3). </a:t>
            </a:r>
          </a:p>
          <a:p>
            <a:pPr lvl="0"/>
            <a:endParaRPr lang="en-US" sz="2800" b="1" dirty="0" smtClean="0">
              <a:latin typeface="Garamond" pitchFamily="18" charset="0"/>
            </a:endParaRPr>
          </a:p>
          <a:p>
            <a:pPr marL="966788" lvl="0" indent="-273050">
              <a:buFont typeface="Wingdings" pitchFamily="2" charset="2"/>
              <a:buChar char="Ø"/>
            </a:pPr>
            <a:r>
              <a:rPr lang="en-US" sz="2800" b="1" dirty="0" smtClean="0">
                <a:latin typeface="Garamond" pitchFamily="18" charset="0"/>
              </a:rPr>
              <a:t>(TP + CP + SP) – (LS + PL)          CL</a:t>
            </a:r>
          </a:p>
        </p:txBody>
      </p:sp>
      <p:pic>
        <p:nvPicPr>
          <p:cNvPr id="4" name="Picture 5" descr="C:\Users\kadir\AppData\Local\Microsoft\Windows\Temporary Internet Files\Content.IE5\PZ3ZOZF4\MC900434411[1].wmf"/>
          <p:cNvPicPr>
            <a:picLocks noChangeAspect="1" noChangeArrowheads="1"/>
          </p:cNvPicPr>
          <p:nvPr/>
        </p:nvPicPr>
        <p:blipFill>
          <a:blip r:embed="rId3" cstate="print"/>
          <a:srcRect/>
          <a:stretch>
            <a:fillRect/>
          </a:stretch>
        </p:blipFill>
        <p:spPr bwMode="auto">
          <a:xfrm rot="19366178">
            <a:off x="6998761" y="-122830"/>
            <a:ext cx="2186211" cy="2461161"/>
          </a:xfrm>
          <a:prstGeom prst="rect">
            <a:avLst/>
          </a:prstGeom>
          <a:noFill/>
          <a:ln w="9525">
            <a:noFill/>
            <a:miter lim="800000"/>
            <a:headEnd/>
            <a:tailEnd/>
          </a:ln>
        </p:spPr>
      </p:pic>
      <p:sp>
        <p:nvSpPr>
          <p:cNvPr id="5" name="4 Dikdörtgen"/>
          <p:cNvSpPr/>
          <p:nvPr/>
        </p:nvSpPr>
        <p:spPr>
          <a:xfrm>
            <a:off x="228600" y="1066800"/>
            <a:ext cx="2839239" cy="723275"/>
          </a:xfrm>
          <a:prstGeom prst="rect">
            <a:avLst/>
          </a:prstGeom>
        </p:spPr>
        <p:txBody>
          <a:bodyPr wrap="none">
            <a:spAutoFit/>
          </a:bodyPr>
          <a:lstStyle/>
          <a:p>
            <a:r>
              <a:rPr lang="en-US" sz="4100" b="1" dirty="0" smtClean="0">
                <a:latin typeface="Garamond" pitchFamily="18" charset="0"/>
              </a:rPr>
              <a:t>Hypotheses</a:t>
            </a:r>
            <a:endParaRPr lang="tr-TR" sz="4100" dirty="0"/>
          </a:p>
        </p:txBody>
      </p:sp>
      <p:sp>
        <p:nvSpPr>
          <p:cNvPr id="6" name="5 Sağ Ok"/>
          <p:cNvSpPr/>
          <p:nvPr/>
        </p:nvSpPr>
        <p:spPr>
          <a:xfrm>
            <a:off x="2819400" y="30480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7" name="6 Sağ Ok"/>
          <p:cNvSpPr/>
          <p:nvPr/>
        </p:nvSpPr>
        <p:spPr>
          <a:xfrm>
            <a:off x="4038600" y="40386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8" name="7 Sağ Ok"/>
          <p:cNvSpPr/>
          <p:nvPr/>
        </p:nvSpPr>
        <p:spPr>
          <a:xfrm>
            <a:off x="3962400" y="51054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9" name="8 Sağ Ok"/>
          <p:cNvSpPr/>
          <p:nvPr/>
        </p:nvSpPr>
        <p:spPr>
          <a:xfrm>
            <a:off x="5486400" y="6096000"/>
            <a:ext cx="4572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10" name="9 Slayt Numarası Yer Tutucusu"/>
          <p:cNvSpPr>
            <a:spLocks noGrp="1"/>
          </p:cNvSpPr>
          <p:nvPr>
            <p:ph type="sldNum" sz="quarter" idx="12"/>
          </p:nvPr>
        </p:nvSpPr>
        <p:spPr/>
        <p:txBody>
          <a:bodyPr/>
          <a:lstStyle/>
          <a:p>
            <a:fld id="{98ABA254-E1B9-4BE3-AD29-15C9F17C5F0D}" type="slidenum">
              <a:rPr lang="tr-TR" smtClean="0"/>
              <a:pPr/>
              <a:t>7</a:t>
            </a:fld>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2743200"/>
            <a:ext cx="8229600" cy="1722120"/>
          </a:xfrm>
        </p:spPr>
        <p:txBody>
          <a:bodyPr/>
          <a:lstStyle/>
          <a:p>
            <a:pPr algn="ctr">
              <a:buNone/>
            </a:pPr>
            <a:r>
              <a:rPr lang="en-US" sz="9600" b="1" dirty="0" smtClean="0">
                <a:latin typeface="Garamond" pitchFamily="18" charset="0"/>
              </a:rPr>
              <a:t>WHY?</a:t>
            </a:r>
            <a:endParaRPr lang="tr-TR" dirty="0"/>
          </a:p>
        </p:txBody>
      </p:sp>
      <p:sp>
        <p:nvSpPr>
          <p:cNvPr id="4" name="3 Slayt Numarası Yer Tutucusu"/>
          <p:cNvSpPr>
            <a:spLocks noGrp="1"/>
          </p:cNvSpPr>
          <p:nvPr>
            <p:ph type="sldNum" sz="quarter" idx="12"/>
          </p:nvPr>
        </p:nvSpPr>
        <p:spPr/>
        <p:txBody>
          <a:bodyPr/>
          <a:lstStyle/>
          <a:p>
            <a:fld id="{98ABA254-E1B9-4BE3-AD29-15C9F17C5F0D}" type="slidenum">
              <a:rPr lang="tr-TR" smtClean="0"/>
              <a:pPr/>
              <a:t>8</a:t>
            </a:fld>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600" y="304800"/>
            <a:ext cx="8229600" cy="1143000"/>
          </a:xfrm>
        </p:spPr>
        <p:txBody>
          <a:bodyPr>
            <a:normAutofit/>
          </a:bodyPr>
          <a:lstStyle/>
          <a:p>
            <a:r>
              <a:rPr lang="en-US" sz="4100" b="1" dirty="0" smtClean="0">
                <a:solidFill>
                  <a:schemeClr val="tx1"/>
                </a:solidFill>
                <a:latin typeface="Garamond" pitchFamily="18" charset="0"/>
              </a:rPr>
              <a:t>The CoI Framework</a:t>
            </a:r>
            <a:endParaRPr lang="tr-TR" sz="4100" b="1" dirty="0">
              <a:solidFill>
                <a:schemeClr val="tx1"/>
              </a:solidFill>
              <a:latin typeface="Garamond" pitchFamily="18" charset="0"/>
            </a:endParaRPr>
          </a:p>
        </p:txBody>
      </p:sp>
      <p:sp>
        <p:nvSpPr>
          <p:cNvPr id="4" name="3 Slayt Numarası Yer Tutucusu"/>
          <p:cNvSpPr>
            <a:spLocks noGrp="1"/>
          </p:cNvSpPr>
          <p:nvPr>
            <p:ph type="sldNum" sz="quarter" idx="12"/>
          </p:nvPr>
        </p:nvSpPr>
        <p:spPr/>
        <p:txBody>
          <a:bodyPr/>
          <a:lstStyle/>
          <a:p>
            <a:fld id="{98ABA254-E1B9-4BE3-AD29-15C9F17C5F0D}" type="slidenum">
              <a:rPr lang="tr-TR" smtClean="0"/>
              <a:pPr/>
              <a:t>9</a:t>
            </a:fld>
            <a:endParaRPr lang="tr-TR" dirty="0"/>
          </a:p>
        </p:txBody>
      </p:sp>
      <p:pic>
        <p:nvPicPr>
          <p:cNvPr id="5" name="3 Resim" descr="http://communitiesofinquiry.com/sites/communityofinquiry.com/files/CoI-new.png"/>
          <p:cNvPicPr>
            <a:picLocks noChangeAspect="1" noChangeArrowheads="1"/>
          </p:cNvPicPr>
          <p:nvPr/>
        </p:nvPicPr>
        <p:blipFill>
          <a:blip r:embed="rId3" cstate="print"/>
          <a:srcRect/>
          <a:stretch>
            <a:fillRect/>
          </a:stretch>
        </p:blipFill>
        <p:spPr bwMode="auto">
          <a:xfrm>
            <a:off x="0" y="1447799"/>
            <a:ext cx="9144000" cy="52661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915</TotalTime>
  <Words>2570</Words>
  <Application>Microsoft Office PowerPoint</Application>
  <PresentationFormat>Ekran Gösterisi (4:3)</PresentationFormat>
  <Paragraphs>223</Paragraphs>
  <Slides>22</Slides>
  <Notes>19</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Predictive validity of teaching, social and cognitive presence for cognitive load</vt:lpstr>
      <vt:lpstr>Slayt 2</vt:lpstr>
      <vt:lpstr>Research Problem</vt:lpstr>
      <vt:lpstr>Research Questions</vt:lpstr>
      <vt:lpstr>Slayt 5</vt:lpstr>
      <vt:lpstr>Slayt 6</vt:lpstr>
      <vt:lpstr>Slayt 7</vt:lpstr>
      <vt:lpstr>Slayt 8</vt:lpstr>
      <vt:lpstr>The CoI Framework</vt:lpstr>
      <vt:lpstr>CL Theory</vt:lpstr>
      <vt:lpstr>Working Memory</vt:lpstr>
      <vt:lpstr>Data Collection</vt:lpstr>
      <vt:lpstr>Data Analysis</vt:lpstr>
      <vt:lpstr>What if an assumption is violated?</vt:lpstr>
      <vt:lpstr>Multicollinearity</vt:lpstr>
      <vt:lpstr>Validity</vt:lpstr>
      <vt:lpstr>Limitations</vt:lpstr>
      <vt:lpstr>Slayt 18</vt:lpstr>
      <vt:lpstr>References </vt:lpstr>
      <vt:lpstr>References </vt:lpstr>
      <vt:lpstr>References </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predictive validity study: To what extent can teaching, social and cognitive presence predict cognitive load?</dc:title>
  <dc:creator>tatanka iyotake</dc:creator>
  <cp:lastModifiedBy>tatanka iyotake</cp:lastModifiedBy>
  <cp:revision>178</cp:revision>
  <dcterms:created xsi:type="dcterms:W3CDTF">2014-03-22T20:27:59Z</dcterms:created>
  <dcterms:modified xsi:type="dcterms:W3CDTF">2014-03-28T16:32:48Z</dcterms:modified>
</cp:coreProperties>
</file>